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aleway"/>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italic.fntdata"/><Relationship Id="rId10" Type="http://schemas.openxmlformats.org/officeDocument/2006/relationships/slide" Target="slides/slide5.xml"/><Relationship Id="rId54" Type="http://schemas.openxmlformats.org/officeDocument/2006/relationships/font" Target="fonts/Raleway-bold.fntdata"/><Relationship Id="rId13" Type="http://schemas.openxmlformats.org/officeDocument/2006/relationships/slide" Target="slides/slide8.xml"/><Relationship Id="rId57" Type="http://schemas.openxmlformats.org/officeDocument/2006/relationships/font" Target="fonts/Lato-regular.fntdata"/><Relationship Id="rId12" Type="http://schemas.openxmlformats.org/officeDocument/2006/relationships/slide" Target="slides/slide7.xml"/><Relationship Id="rId56" Type="http://schemas.openxmlformats.org/officeDocument/2006/relationships/font" Target="fonts/Raleway-boldItalic.fntdata"/><Relationship Id="rId15" Type="http://schemas.openxmlformats.org/officeDocument/2006/relationships/slide" Target="slides/slide10.xml"/><Relationship Id="rId59" Type="http://schemas.openxmlformats.org/officeDocument/2006/relationships/font" Target="fonts/Lato-italic.fntdata"/><Relationship Id="rId14" Type="http://schemas.openxmlformats.org/officeDocument/2006/relationships/slide" Target="slides/slide9.xml"/><Relationship Id="rId58"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71aa0903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71aa0903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71aa0903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71aa0903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71aa090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71aa090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71aa0903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71aa0903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70fea726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70fea726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70fea726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70fea726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70fea726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70fea726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70fea726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70fea726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70fea726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70fea726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70fea7268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70fea7268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70fea7268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70fea7268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70fea7268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70fea7268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1d9c67055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d9c67055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70fea7268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70fea7268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848c2b0b8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848c2b0b8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70fea7268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70fea7268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726b116d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726b116d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726b116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726b116d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726b116d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726b116d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848c2b0b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848c2b0b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1d9c67055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d9c67055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70fea7268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70fea726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70fea726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70fea726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7039fdb4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7039fdb4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7039fdb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7039fdb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7039fdb4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7039fdb4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7039fdb4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7039fdb4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7039fdb4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7039fdb4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7039fdb4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7039fdb4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7039fdb4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7039fdb4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7039fdb4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7039fdb4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7039fdb4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7039fdb4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470fea726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470fea726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70fea726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70fea726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71aa090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71aa090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71aa090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71aa090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hyperlink" Target="http://mediaaggregationplatform-env.bij2vsvze9.us-east-2.elasticbeanstalk.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jpg"/><Relationship Id="rId5" Type="http://schemas.openxmlformats.org/officeDocument/2006/relationships/image" Target="../media/image34.jpg"/><Relationship Id="rId6" Type="http://schemas.openxmlformats.org/officeDocument/2006/relationships/image" Target="../media/image37.png"/><Relationship Id="rId7" Type="http://schemas.openxmlformats.org/officeDocument/2006/relationships/image" Target="../media/image41.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5077475" y="1408625"/>
            <a:ext cx="3615249" cy="1891576"/>
          </a:xfrm>
          <a:prstGeom prst="rect">
            <a:avLst/>
          </a:prstGeom>
          <a:noFill/>
          <a:ln>
            <a:noFill/>
          </a:ln>
        </p:spPr>
      </p:pic>
      <p:pic>
        <p:nvPicPr>
          <p:cNvPr descr="Open Chromebook laptop computer" id="136" name="Google Shape;136;p17"/>
          <p:cNvPicPr preferRelativeResize="0"/>
          <p:nvPr/>
        </p:nvPicPr>
        <p:blipFill rotWithShape="1">
          <a:blip r:embed="rId4">
            <a:alphaModFix/>
          </a:blip>
          <a:srcRect b="0" l="0" r="3344" t="0"/>
          <a:stretch/>
        </p:blipFill>
        <p:spPr>
          <a:xfrm>
            <a:off x="4572000" y="1183200"/>
            <a:ext cx="4537098" cy="2690463"/>
          </a:xfrm>
          <a:prstGeom prst="rect">
            <a:avLst/>
          </a:prstGeom>
          <a:noFill/>
          <a:ln>
            <a:noFill/>
          </a:ln>
        </p:spPr>
      </p:pic>
      <p:pic>
        <p:nvPicPr>
          <p:cNvPr id="137" name="Google Shape;137;p17"/>
          <p:cNvPicPr preferRelativeResize="0"/>
          <p:nvPr/>
        </p:nvPicPr>
        <p:blipFill>
          <a:blip r:embed="rId5">
            <a:alphaModFix/>
          </a:blip>
          <a:stretch>
            <a:fillRect/>
          </a:stretch>
        </p:blipFill>
        <p:spPr>
          <a:xfrm>
            <a:off x="8276250" y="2450850"/>
            <a:ext cx="997574" cy="1773475"/>
          </a:xfrm>
          <a:prstGeom prst="rect">
            <a:avLst/>
          </a:prstGeom>
          <a:noFill/>
          <a:ln>
            <a:noFill/>
          </a:ln>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Report</a:t>
            </a:r>
            <a:endParaRPr/>
          </a:p>
        </p:txBody>
      </p:sp>
      <p:sp>
        <p:nvSpPr>
          <p:cNvPr id="139" name="Google Shape;139;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Derek Fritz, Jakob Dozier, Kevon Manahan, and Alex Aveja</a:t>
            </a:r>
            <a:endParaRPr/>
          </a:p>
        </p:txBody>
      </p:sp>
      <p:pic>
        <p:nvPicPr>
          <p:cNvPr descr="Portrait-oriented black smaptphone" id="140" name="Google Shape;140;p17"/>
          <p:cNvPicPr preferRelativeResize="0"/>
          <p:nvPr/>
        </p:nvPicPr>
        <p:blipFill rotWithShape="1">
          <a:blip r:embed="rId6">
            <a:alphaModFix/>
          </a:blip>
          <a:srcRect b="0" l="0" r="19980" t="0"/>
          <a:stretch/>
        </p:blipFill>
        <p:spPr>
          <a:xfrm>
            <a:off x="8220925" y="2281150"/>
            <a:ext cx="923075" cy="2174875"/>
          </a:xfrm>
          <a:prstGeom prst="rect">
            <a:avLst/>
          </a:prstGeom>
          <a:noFill/>
          <a:ln>
            <a:noFill/>
          </a:ln>
          <a:effectLst>
            <a:reflection blurRad="0" dir="0" dist="0" endA="0" endPos="4000" fadeDir="5400012" kx="0" rotWithShape="0" algn="bl" stA="20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Features</a:t>
            </a:r>
            <a:endParaRPr/>
          </a:p>
        </p:txBody>
      </p:sp>
      <p:sp>
        <p:nvSpPr>
          <p:cNvPr id="206" name="Google Shape;206;p26"/>
          <p:cNvSpPr txBox="1"/>
          <p:nvPr/>
        </p:nvSpPr>
        <p:spPr>
          <a:xfrm>
            <a:off x="4869375" y="598750"/>
            <a:ext cx="3975000" cy="3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3. 	Article Source Preferences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The platform will support user-specified preferences regarding news/media sources and types. The user shall be able to mark a source as “preferred”, increasing the appearance rate of articles sharing the same source and/or topic. Low priority feature, depends on successful completion of core features.</a:t>
            </a:r>
            <a:endParaRPr sz="1100">
              <a:latin typeface="Lato"/>
              <a:ea typeface="Lato"/>
              <a:cs typeface="Lato"/>
              <a:sym typeface="Lato"/>
            </a:endParaRPr>
          </a:p>
          <a:p>
            <a:pPr indent="0" lvl="0" marL="914400" rtl="0" algn="l">
              <a:spcBef>
                <a:spcPts val="0"/>
              </a:spcBef>
              <a:spcAft>
                <a:spcPts val="0"/>
              </a:spcAft>
              <a:buNone/>
            </a:pPr>
            <a:r>
              <a:t/>
            </a:r>
            <a:endParaRPr sz="11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REQ-1: </a:t>
            </a:r>
            <a:r>
              <a:rPr lang="en" sz="1200">
                <a:latin typeface="Lato"/>
                <a:ea typeface="Lato"/>
                <a:cs typeface="Lato"/>
                <a:sym typeface="Lato"/>
              </a:rPr>
              <a:t>The system will log the source and topic of user-prefered articles as user-specific data.</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REQ-2: </a:t>
            </a:r>
            <a:r>
              <a:rPr lang="en" sz="1200">
                <a:latin typeface="Lato"/>
                <a:ea typeface="Lato"/>
                <a:cs typeface="Lato"/>
                <a:sym typeface="Lato"/>
              </a:rPr>
              <a:t>The systems shall display preferred sources and topics with higher priority compared to neutral and hidden sources/topics.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REQ-3: </a:t>
            </a:r>
            <a:r>
              <a:rPr lang="en" sz="1200">
                <a:latin typeface="Lato"/>
                <a:ea typeface="Lato"/>
                <a:cs typeface="Lato"/>
                <a:sym typeface="Lato"/>
              </a:rPr>
              <a:t>The system shall allow for modifications to prefered sources and topics within the user-profile menu.</a:t>
            </a:r>
            <a:endParaRPr sz="12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Features</a:t>
            </a:r>
            <a:endParaRPr/>
          </a:p>
        </p:txBody>
      </p:sp>
      <p:sp>
        <p:nvSpPr>
          <p:cNvPr id="212" name="Google Shape;212;p27"/>
          <p:cNvSpPr txBox="1"/>
          <p:nvPr/>
        </p:nvSpPr>
        <p:spPr>
          <a:xfrm>
            <a:off x="4869375" y="598750"/>
            <a:ext cx="3975000" cy="3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4. 	News/Media Article Hiding</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sz="1100"/>
              <a:t>The platform will support user-specified hiding of specific article sources and/or topics. Hiding sources/topics will lower the appearance rate of similar articles. Low priority feature, depends on successful completion of core features.</a:t>
            </a:r>
            <a:endParaRPr sz="1100">
              <a:latin typeface="Lato"/>
              <a:ea typeface="Lato"/>
              <a:cs typeface="Lato"/>
              <a:sym typeface="Lato"/>
            </a:endParaRPr>
          </a:p>
          <a:p>
            <a:pPr indent="0" lvl="0" marL="914400" rtl="0" algn="l">
              <a:spcBef>
                <a:spcPts val="0"/>
              </a:spcBef>
              <a:spcAft>
                <a:spcPts val="0"/>
              </a:spcAft>
              <a:buNone/>
            </a:pPr>
            <a:r>
              <a:t/>
            </a:r>
            <a:endParaRPr sz="11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REQ-1: </a:t>
            </a:r>
            <a:r>
              <a:rPr lang="en" sz="1200">
                <a:latin typeface="Lato"/>
                <a:ea typeface="Lato"/>
                <a:cs typeface="Lato"/>
                <a:sym typeface="Lato"/>
              </a:rPr>
              <a:t>The system will log the source and topic of user-hidden articles as user-specific data.</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REQ-2: </a:t>
            </a:r>
            <a:r>
              <a:rPr lang="en" sz="1200">
                <a:latin typeface="Lato"/>
                <a:ea typeface="Lato"/>
                <a:cs typeface="Lato"/>
                <a:sym typeface="Lato"/>
              </a:rPr>
              <a:t>The systems shall display hidden sources and topics with lower priority compared to neutral and prefered sources/topics.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REQ-3: </a:t>
            </a:r>
            <a:r>
              <a:rPr lang="en" sz="1200">
                <a:latin typeface="Lato"/>
                <a:ea typeface="Lato"/>
                <a:cs typeface="Lato"/>
                <a:sym typeface="Lato"/>
              </a:rPr>
              <a:t>The system shall allow for modifications to hidden sources and topics within the user-profile menu.</a:t>
            </a:r>
            <a:endParaRPr sz="12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Features</a:t>
            </a:r>
            <a:endParaRPr/>
          </a:p>
        </p:txBody>
      </p:sp>
      <p:sp>
        <p:nvSpPr>
          <p:cNvPr id="218" name="Google Shape;218;p28"/>
          <p:cNvSpPr txBox="1"/>
          <p:nvPr/>
        </p:nvSpPr>
        <p:spPr>
          <a:xfrm>
            <a:off x="4869375" y="598750"/>
            <a:ext cx="3975000" cy="3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5. 	User Information Privacy</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sz="1100"/>
              <a:t>The platform shall prevent access to user-specific information (i.e. name, password, source preferences) by users other than the one they are associated with.</a:t>
            </a:r>
            <a:endParaRPr sz="1100">
              <a:latin typeface="Lato"/>
              <a:ea typeface="Lato"/>
              <a:cs typeface="Lato"/>
              <a:sym typeface="Lato"/>
            </a:endParaRPr>
          </a:p>
          <a:p>
            <a:pPr indent="0" lvl="0" marL="914400" rtl="0" algn="l">
              <a:spcBef>
                <a:spcPts val="0"/>
              </a:spcBef>
              <a:spcAft>
                <a:spcPts val="0"/>
              </a:spcAft>
              <a:buNone/>
            </a:pPr>
            <a:r>
              <a:t/>
            </a:r>
            <a:endParaRPr sz="11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REQ-1: </a:t>
            </a:r>
            <a:r>
              <a:rPr lang="en" sz="1200">
                <a:latin typeface="Lato"/>
                <a:ea typeface="Lato"/>
                <a:cs typeface="Lato"/>
                <a:sym typeface="Lato"/>
              </a:rPr>
              <a:t>The system will associate information for each user to their specific accounts.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REQ-2: </a:t>
            </a:r>
            <a:r>
              <a:rPr lang="en" sz="1200">
                <a:latin typeface="Lato"/>
                <a:ea typeface="Lato"/>
                <a:cs typeface="Lato"/>
                <a:sym typeface="Lato"/>
              </a:rPr>
              <a:t>The system shall only display the profile information associated with the user currently logged-in.</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Non-functional Requirements</a:t>
            </a:r>
            <a:endParaRPr/>
          </a:p>
        </p:txBody>
      </p:sp>
      <p:sp>
        <p:nvSpPr>
          <p:cNvPr id="224" name="Google Shape;224;p29"/>
          <p:cNvSpPr txBox="1"/>
          <p:nvPr/>
        </p:nvSpPr>
        <p:spPr>
          <a:xfrm>
            <a:off x="4869375" y="598750"/>
            <a:ext cx="3975000" cy="396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The system shall load within 5 seconds 90% of the time.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In the case of a failure to retrieve a media or news article, the display of other articles will not be affected.</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The system shall transition between menus within 1 second.</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The user login process shall take no longer than 5 seconds.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The web server shall have an uptime of 90%</a:t>
            </a:r>
            <a:endParaRPr>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Planning</a:t>
            </a:r>
            <a:endParaRPr/>
          </a:p>
        </p:txBody>
      </p:sp>
      <p:sp>
        <p:nvSpPr>
          <p:cNvPr id="230" name="Google Shape;230;p30"/>
          <p:cNvSpPr txBox="1"/>
          <p:nvPr/>
        </p:nvSpPr>
        <p:spPr>
          <a:xfrm>
            <a:off x="729450" y="2171375"/>
            <a:ext cx="6968700" cy="19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For our project, we decided to take an Agile approach. Specifically, we planned our development schedule in accordance with the Scrum methodology with several sprint cycles and a product backlog.</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sz="1800">
              <a:solidFill>
                <a:srgbClr val="FFFFFF"/>
              </a:solidFill>
              <a:latin typeface="Lato"/>
              <a:ea typeface="Lato"/>
              <a:cs typeface="Lato"/>
              <a:sym typeface="Lato"/>
            </a:endParaRPr>
          </a:p>
          <a:p>
            <a:pPr indent="0" lvl="0" marL="0" rtl="0" algn="l">
              <a:spcBef>
                <a:spcPts val="0"/>
              </a:spcBef>
              <a:spcAft>
                <a:spcPts val="0"/>
              </a:spcAft>
              <a:buNone/>
            </a:pPr>
            <a:r>
              <a:rPr lang="en" sz="1800">
                <a:solidFill>
                  <a:srgbClr val="FFFFFF"/>
                </a:solidFill>
                <a:latin typeface="Lato"/>
                <a:ea typeface="Lato"/>
                <a:cs typeface="Lato"/>
                <a:sym typeface="Lato"/>
              </a:rPr>
              <a:t>We felt an Agile development plan would lend itself best to the short time period we had for development, allowing use to assign tasks on an individual basis.</a:t>
            </a:r>
            <a:endParaRPr sz="1800">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idx="1" type="body"/>
          </p:nvPr>
        </p:nvSpPr>
        <p:spPr>
          <a:xfrm>
            <a:off x="729450" y="2006800"/>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Derek:</a:t>
            </a:r>
            <a:endParaRPr b="1" sz="1400"/>
          </a:p>
          <a:p>
            <a:pPr indent="-311150" lvl="0" marL="457200" rtl="0" algn="l">
              <a:spcBef>
                <a:spcPts val="1000"/>
              </a:spcBef>
              <a:spcAft>
                <a:spcPts val="0"/>
              </a:spcAft>
              <a:buSzPts val="1300"/>
              <a:buChar char="-"/>
            </a:pPr>
            <a:r>
              <a:rPr lang="en"/>
              <a:t>Project concept</a:t>
            </a:r>
            <a:endParaRPr/>
          </a:p>
          <a:p>
            <a:pPr indent="-311150" lvl="0" marL="457200" rtl="0" algn="l">
              <a:spcBef>
                <a:spcPts val="0"/>
              </a:spcBef>
              <a:spcAft>
                <a:spcPts val="0"/>
              </a:spcAft>
              <a:buSzPts val="1300"/>
              <a:buChar char="-"/>
            </a:pPr>
            <a:r>
              <a:rPr lang="en"/>
              <a:t>Designing backend framework</a:t>
            </a:r>
            <a:endParaRPr/>
          </a:p>
          <a:p>
            <a:pPr indent="-311150" lvl="0" marL="457200" rtl="0" algn="l">
              <a:spcBef>
                <a:spcPts val="0"/>
              </a:spcBef>
              <a:spcAft>
                <a:spcPts val="0"/>
              </a:spcAft>
              <a:buSzPts val="1300"/>
              <a:buChar char="-"/>
            </a:pPr>
            <a:r>
              <a:rPr lang="en"/>
              <a:t>Research on Twitter &amp; NY Times API’s</a:t>
            </a:r>
            <a:endParaRPr/>
          </a:p>
          <a:p>
            <a:pPr indent="-311150" lvl="0" marL="457200" rtl="0" algn="l">
              <a:spcBef>
                <a:spcPts val="0"/>
              </a:spcBef>
              <a:spcAft>
                <a:spcPts val="0"/>
              </a:spcAft>
              <a:buSzPts val="1300"/>
              <a:buChar char="-"/>
            </a:pPr>
            <a:r>
              <a:rPr lang="en"/>
              <a:t>Implementation of Twitter &amp; NY Times API’s</a:t>
            </a:r>
            <a:endParaRPr/>
          </a:p>
          <a:p>
            <a:pPr indent="-311150" lvl="0" marL="457200" rtl="0" algn="l">
              <a:spcBef>
                <a:spcPts val="0"/>
              </a:spcBef>
              <a:spcAft>
                <a:spcPts val="0"/>
              </a:spcAft>
              <a:buSzPts val="1300"/>
              <a:buChar char="-"/>
            </a:pPr>
            <a:r>
              <a:rPr lang="en"/>
              <a:t>AWS Web Server configuration</a:t>
            </a:r>
            <a:endParaRPr/>
          </a:p>
          <a:p>
            <a:pPr indent="0" lvl="0" marL="0" rtl="0" algn="l">
              <a:spcBef>
                <a:spcPts val="1000"/>
              </a:spcBef>
              <a:spcAft>
                <a:spcPts val="1000"/>
              </a:spcAft>
              <a:buNone/>
            </a:pPr>
            <a:r>
              <a:t/>
            </a:r>
            <a:endParaRPr/>
          </a:p>
        </p:txBody>
      </p:sp>
      <p:sp>
        <p:nvSpPr>
          <p:cNvPr id="236" name="Google Shape;236;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Responsibilities</a:t>
            </a:r>
            <a:endParaRPr/>
          </a:p>
        </p:txBody>
      </p:sp>
      <p:sp>
        <p:nvSpPr>
          <p:cNvPr id="237" name="Google Shape;237;p31"/>
          <p:cNvSpPr txBox="1"/>
          <p:nvPr>
            <p:ph idx="1" type="body"/>
          </p:nvPr>
        </p:nvSpPr>
        <p:spPr>
          <a:xfrm>
            <a:off x="4709025" y="2006800"/>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Jakob</a:t>
            </a:r>
            <a:r>
              <a:rPr b="1" lang="en" sz="1400"/>
              <a:t>:</a:t>
            </a:r>
            <a:endParaRPr b="1" sz="1400"/>
          </a:p>
          <a:p>
            <a:pPr indent="-311150" lvl="0" marL="457200" rtl="0" algn="l">
              <a:spcBef>
                <a:spcPts val="1000"/>
              </a:spcBef>
              <a:spcAft>
                <a:spcPts val="0"/>
              </a:spcAft>
              <a:buSzPts val="1300"/>
              <a:buChar char="-"/>
            </a:pPr>
            <a:r>
              <a:rPr lang="en"/>
              <a:t>User Interface design</a:t>
            </a:r>
            <a:endParaRPr/>
          </a:p>
          <a:p>
            <a:pPr indent="-311150" lvl="0" marL="457200" rtl="0" algn="l">
              <a:spcBef>
                <a:spcPts val="0"/>
              </a:spcBef>
              <a:spcAft>
                <a:spcPts val="0"/>
              </a:spcAft>
              <a:buSzPts val="1300"/>
              <a:buChar char="-"/>
            </a:pPr>
            <a:r>
              <a:rPr lang="en"/>
              <a:t>User Interface prototyping</a:t>
            </a:r>
            <a:endParaRPr/>
          </a:p>
          <a:p>
            <a:pPr indent="-311150" lvl="0" marL="457200" rtl="0" algn="l">
              <a:spcBef>
                <a:spcPts val="0"/>
              </a:spcBef>
              <a:spcAft>
                <a:spcPts val="0"/>
              </a:spcAft>
              <a:buSzPts val="1300"/>
              <a:buChar char="-"/>
            </a:pPr>
            <a:r>
              <a:rPr lang="en"/>
              <a:t>Research on EJS view engine</a:t>
            </a:r>
            <a:endParaRPr/>
          </a:p>
          <a:p>
            <a:pPr indent="-311150" lvl="0" marL="457200" rtl="0" algn="l">
              <a:spcBef>
                <a:spcPts val="0"/>
              </a:spcBef>
              <a:spcAft>
                <a:spcPts val="0"/>
              </a:spcAft>
              <a:buSzPts val="1300"/>
              <a:buChar char="-"/>
            </a:pPr>
            <a:r>
              <a:rPr lang="en"/>
              <a:t>Development of Profile &amp; Log-in screens</a:t>
            </a:r>
            <a:endParaRPr/>
          </a:p>
          <a:p>
            <a:pPr indent="0" lvl="0" marL="0" rtl="0" algn="l">
              <a:spcBef>
                <a:spcPts val="1000"/>
              </a:spcBef>
              <a:spcAft>
                <a:spcPts val="1000"/>
              </a:spcAft>
              <a:buNone/>
            </a:pPr>
            <a:r>
              <a:t/>
            </a:r>
            <a:endParaRPr/>
          </a:p>
        </p:txBody>
      </p:sp>
      <p:sp>
        <p:nvSpPr>
          <p:cNvPr id="238" name="Google Shape;238;p31"/>
          <p:cNvSpPr txBox="1"/>
          <p:nvPr>
            <p:ph idx="1" type="body"/>
          </p:nvPr>
        </p:nvSpPr>
        <p:spPr>
          <a:xfrm>
            <a:off x="729450" y="3634850"/>
            <a:ext cx="38427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Kevon:</a:t>
            </a:r>
            <a:endParaRPr/>
          </a:p>
          <a:p>
            <a:pPr indent="-311150" lvl="0" marL="457200" rtl="0" algn="l">
              <a:spcBef>
                <a:spcPts val="1000"/>
              </a:spcBef>
              <a:spcAft>
                <a:spcPts val="0"/>
              </a:spcAft>
              <a:buSzPts val="1300"/>
              <a:buChar char="-"/>
            </a:pPr>
            <a:r>
              <a:rPr lang="en"/>
              <a:t>Research on YouTube &amp; Spotify API’s</a:t>
            </a:r>
            <a:endParaRPr/>
          </a:p>
          <a:p>
            <a:pPr indent="-311150" lvl="0" marL="457200" rtl="0" algn="l">
              <a:spcBef>
                <a:spcPts val="0"/>
              </a:spcBef>
              <a:spcAft>
                <a:spcPts val="0"/>
              </a:spcAft>
              <a:buSzPts val="1300"/>
              <a:buChar char="-"/>
            </a:pPr>
            <a:r>
              <a:rPr lang="en"/>
              <a:t>Implementation of YouTube &amp; Spotify API’s</a:t>
            </a:r>
            <a:endParaRPr/>
          </a:p>
          <a:p>
            <a:pPr indent="0" lvl="0" marL="0" rtl="0" algn="l">
              <a:spcBef>
                <a:spcPts val="1000"/>
              </a:spcBef>
              <a:spcAft>
                <a:spcPts val="1000"/>
              </a:spcAft>
              <a:buNone/>
            </a:pPr>
            <a:r>
              <a:t/>
            </a:r>
            <a:endParaRPr/>
          </a:p>
        </p:txBody>
      </p:sp>
      <p:sp>
        <p:nvSpPr>
          <p:cNvPr id="239" name="Google Shape;239;p31"/>
          <p:cNvSpPr txBox="1"/>
          <p:nvPr>
            <p:ph idx="1" type="body"/>
          </p:nvPr>
        </p:nvSpPr>
        <p:spPr>
          <a:xfrm>
            <a:off x="4709025" y="3634850"/>
            <a:ext cx="38427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Alex:</a:t>
            </a:r>
            <a:endParaRPr b="1" sz="1400"/>
          </a:p>
          <a:p>
            <a:pPr indent="-311150" lvl="0" marL="457200" rtl="0" algn="l">
              <a:spcBef>
                <a:spcPts val="1000"/>
              </a:spcBef>
              <a:spcAft>
                <a:spcPts val="0"/>
              </a:spcAft>
              <a:buSzPts val="1300"/>
              <a:buChar char="-"/>
            </a:pPr>
            <a:r>
              <a:rPr lang="en"/>
              <a:t>Database design</a:t>
            </a:r>
            <a:endParaRPr/>
          </a:p>
          <a:p>
            <a:pPr indent="-311150" lvl="0" marL="457200" rtl="0" algn="l">
              <a:spcBef>
                <a:spcPts val="0"/>
              </a:spcBef>
              <a:spcAft>
                <a:spcPts val="0"/>
              </a:spcAft>
              <a:buSzPts val="1300"/>
              <a:buChar char="-"/>
            </a:pPr>
            <a:r>
              <a:rPr lang="en"/>
              <a:t>Database implementation</a:t>
            </a:r>
            <a:endParaRPr/>
          </a:p>
          <a:p>
            <a:pPr indent="-311150" lvl="0" marL="457200" rtl="0" algn="l">
              <a:spcBef>
                <a:spcPts val="0"/>
              </a:spcBef>
              <a:spcAft>
                <a:spcPts val="0"/>
              </a:spcAft>
              <a:buSzPts val="1300"/>
              <a:buChar char="-"/>
            </a:pPr>
            <a:r>
              <a:rPr lang="en"/>
              <a:t>Creation of sample user data</a:t>
            </a:r>
            <a:endParaRPr/>
          </a:p>
          <a:p>
            <a:pPr indent="0" lvl="0" marL="0" rtl="0" algn="l">
              <a:spcBef>
                <a:spcPts val="1000"/>
              </a:spcBef>
              <a:spcAft>
                <a:spcPts val="10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32"/>
          <p:cNvPicPr preferRelativeResize="0"/>
          <p:nvPr/>
        </p:nvPicPr>
        <p:blipFill>
          <a:blip r:embed="rId3">
            <a:alphaModFix/>
          </a:blip>
          <a:stretch>
            <a:fillRect/>
          </a:stretch>
        </p:blipFill>
        <p:spPr>
          <a:xfrm>
            <a:off x="865475" y="0"/>
            <a:ext cx="7413050" cy="4636526"/>
          </a:xfrm>
          <a:prstGeom prst="rect">
            <a:avLst/>
          </a:prstGeom>
          <a:noFill/>
          <a:ln>
            <a:noFill/>
          </a:ln>
        </p:spPr>
      </p:pic>
      <p:sp>
        <p:nvSpPr>
          <p:cNvPr id="245" name="Google Shape;245;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txBox="1"/>
          <p:nvPr>
            <p:ph idx="4294967295" type="title"/>
          </p:nvPr>
        </p:nvSpPr>
        <p:spPr>
          <a:xfrm>
            <a:off x="346425" y="48233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Scrum - Sprint Schedule</a:t>
            </a:r>
            <a:endParaRPr sz="14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33"/>
          <p:cNvPicPr preferRelativeResize="0"/>
          <p:nvPr/>
        </p:nvPicPr>
        <p:blipFill>
          <a:blip r:embed="rId3">
            <a:alphaModFix/>
          </a:blip>
          <a:stretch>
            <a:fillRect/>
          </a:stretch>
        </p:blipFill>
        <p:spPr>
          <a:xfrm>
            <a:off x="762226" y="84725"/>
            <a:ext cx="7619525" cy="4604750"/>
          </a:xfrm>
          <a:prstGeom prst="rect">
            <a:avLst/>
          </a:prstGeom>
          <a:noFill/>
          <a:ln>
            <a:noFill/>
          </a:ln>
        </p:spPr>
      </p:pic>
      <p:sp>
        <p:nvSpPr>
          <p:cNvPr id="252" name="Google Shape;252;p3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txBox="1"/>
          <p:nvPr>
            <p:ph idx="4294967295" type="title"/>
          </p:nvPr>
        </p:nvSpPr>
        <p:spPr>
          <a:xfrm>
            <a:off x="346425" y="4747100"/>
            <a:ext cx="25710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Scrum - Product Backlog</a:t>
            </a:r>
            <a:endParaRPr sz="14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34"/>
          <p:cNvPicPr preferRelativeResize="0"/>
          <p:nvPr/>
        </p:nvPicPr>
        <p:blipFill>
          <a:blip r:embed="rId3">
            <a:alphaModFix/>
          </a:blip>
          <a:stretch>
            <a:fillRect/>
          </a:stretch>
        </p:blipFill>
        <p:spPr>
          <a:xfrm>
            <a:off x="1682199" y="81151"/>
            <a:ext cx="5779600" cy="4608326"/>
          </a:xfrm>
          <a:prstGeom prst="rect">
            <a:avLst/>
          </a:prstGeom>
          <a:noFill/>
          <a:ln>
            <a:noFill/>
          </a:ln>
        </p:spPr>
      </p:pic>
      <p:sp>
        <p:nvSpPr>
          <p:cNvPr id="259" name="Google Shape;259;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Staff Allocation Chart</a:t>
            </a:r>
            <a:endParaRPr sz="1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5"/>
          <p:cNvPicPr preferRelativeResize="0"/>
          <p:nvPr/>
        </p:nvPicPr>
        <p:blipFill>
          <a:blip r:embed="rId3">
            <a:alphaModFix/>
          </a:blip>
          <a:stretch>
            <a:fillRect/>
          </a:stretch>
        </p:blipFill>
        <p:spPr>
          <a:xfrm>
            <a:off x="642400" y="125449"/>
            <a:ext cx="7859201" cy="4621649"/>
          </a:xfrm>
          <a:prstGeom prst="rect">
            <a:avLst/>
          </a:prstGeom>
          <a:noFill/>
          <a:ln>
            <a:noFill/>
          </a:ln>
        </p:spPr>
      </p:pic>
      <p:sp>
        <p:nvSpPr>
          <p:cNvPr id="266" name="Google Shape;266;p3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Risk Assessment Matrix</a:t>
            </a:r>
            <a:endParaRPr sz="1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a:t>
            </a:r>
            <a:endParaRPr/>
          </a:p>
        </p:txBody>
      </p:sp>
      <p:sp>
        <p:nvSpPr>
          <p:cNvPr id="146" name="Google Shape;146;p18"/>
          <p:cNvSpPr txBox="1"/>
          <p:nvPr/>
        </p:nvSpPr>
        <p:spPr>
          <a:xfrm>
            <a:off x="729450" y="2171375"/>
            <a:ext cx="6968700" cy="19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For our project, we have been developing a media aggregation platform in the form of a web application. This platform retrieves trending news and media from a variety of sources and compiles them to be viewed in a </a:t>
            </a:r>
            <a:r>
              <a:rPr lang="en" sz="1800">
                <a:solidFill>
                  <a:srgbClr val="FFFFFF"/>
                </a:solidFill>
                <a:latin typeface="Lato"/>
                <a:ea typeface="Lato"/>
                <a:cs typeface="Lato"/>
                <a:sym typeface="Lato"/>
              </a:rPr>
              <a:t>convenient</a:t>
            </a:r>
            <a:r>
              <a:rPr lang="en" sz="1800">
                <a:solidFill>
                  <a:srgbClr val="FFFFFF"/>
                </a:solidFill>
                <a:latin typeface="Lato"/>
                <a:ea typeface="Lato"/>
                <a:cs typeface="Lato"/>
                <a:sym typeface="Lato"/>
              </a:rPr>
              <a:t> and streamlined display.</a:t>
            </a:r>
            <a:endParaRPr sz="1800">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Design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Use Case</a:t>
            </a:r>
            <a:r>
              <a:rPr lang="en" sz="1400">
                <a:solidFill>
                  <a:schemeClr val="lt1"/>
                </a:solidFill>
              </a:rPr>
              <a:t> Diagram</a:t>
            </a:r>
            <a:endParaRPr sz="1400">
              <a:solidFill>
                <a:srgbClr val="FFFFFF"/>
              </a:solidFill>
            </a:endParaRPr>
          </a:p>
        </p:txBody>
      </p:sp>
      <p:pic>
        <p:nvPicPr>
          <p:cNvPr id="279" name="Google Shape;279;p37"/>
          <p:cNvPicPr preferRelativeResize="0"/>
          <p:nvPr/>
        </p:nvPicPr>
        <p:blipFill>
          <a:blip r:embed="rId3">
            <a:alphaModFix/>
          </a:blip>
          <a:stretch>
            <a:fillRect/>
          </a:stretch>
        </p:blipFill>
        <p:spPr>
          <a:xfrm>
            <a:off x="1413025" y="121475"/>
            <a:ext cx="6317939" cy="4442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State Machine</a:t>
            </a:r>
            <a:endParaRPr sz="1400">
              <a:solidFill>
                <a:srgbClr val="FFFFFF"/>
              </a:solidFill>
            </a:endParaRPr>
          </a:p>
        </p:txBody>
      </p:sp>
      <p:pic>
        <p:nvPicPr>
          <p:cNvPr id="286" name="Google Shape;286;p38"/>
          <p:cNvPicPr preferRelativeResize="0"/>
          <p:nvPr/>
        </p:nvPicPr>
        <p:blipFill>
          <a:blip r:embed="rId3">
            <a:alphaModFix/>
          </a:blip>
          <a:stretch>
            <a:fillRect/>
          </a:stretch>
        </p:blipFill>
        <p:spPr>
          <a:xfrm>
            <a:off x="499888" y="144675"/>
            <a:ext cx="8144215" cy="4442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txBox="1"/>
          <p:nvPr>
            <p:ph idx="4294967295" type="title"/>
          </p:nvPr>
        </p:nvSpPr>
        <p:spPr>
          <a:xfrm>
            <a:off x="346425" y="4747100"/>
            <a:ext cx="36447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Media Retrieval &amp; Display Sequence</a:t>
            </a:r>
            <a:endParaRPr sz="1400">
              <a:solidFill>
                <a:srgbClr val="FFFFFF"/>
              </a:solidFill>
            </a:endParaRPr>
          </a:p>
        </p:txBody>
      </p:sp>
      <p:pic>
        <p:nvPicPr>
          <p:cNvPr id="293" name="Google Shape;293;p39"/>
          <p:cNvPicPr preferRelativeResize="0"/>
          <p:nvPr/>
        </p:nvPicPr>
        <p:blipFill>
          <a:blip r:embed="rId3">
            <a:alphaModFix/>
          </a:blip>
          <a:stretch>
            <a:fillRect/>
          </a:stretch>
        </p:blipFill>
        <p:spPr>
          <a:xfrm>
            <a:off x="1492675" y="183325"/>
            <a:ext cx="6158645" cy="44423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0"/>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Structural Diagram</a:t>
            </a:r>
            <a:endParaRPr sz="1400">
              <a:solidFill>
                <a:srgbClr val="FFFFFF"/>
              </a:solidFill>
            </a:endParaRPr>
          </a:p>
        </p:txBody>
      </p:sp>
      <p:pic>
        <p:nvPicPr>
          <p:cNvPr id="300" name="Google Shape;300;p40"/>
          <p:cNvPicPr preferRelativeResize="0"/>
          <p:nvPr/>
        </p:nvPicPr>
        <p:blipFill>
          <a:blip r:embed="rId3">
            <a:alphaModFix/>
          </a:blip>
          <a:stretch>
            <a:fillRect/>
          </a:stretch>
        </p:blipFill>
        <p:spPr>
          <a:xfrm>
            <a:off x="495113" y="121450"/>
            <a:ext cx="8153771" cy="4442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Database Diagram</a:t>
            </a:r>
            <a:endParaRPr sz="1400">
              <a:solidFill>
                <a:srgbClr val="FFFFFF"/>
              </a:solidFill>
            </a:endParaRPr>
          </a:p>
        </p:txBody>
      </p:sp>
      <p:sp>
        <p:nvSpPr>
          <p:cNvPr id="307" name="Google Shape;307;p41"/>
          <p:cNvSpPr/>
          <p:nvPr/>
        </p:nvSpPr>
        <p:spPr>
          <a:xfrm>
            <a:off x="1133650" y="1336150"/>
            <a:ext cx="2229750" cy="1527950"/>
          </a:xfrm>
          <a:prstGeom prst="flowChartProcess">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41"/>
          <p:cNvCxnSpPr/>
          <p:nvPr/>
        </p:nvCxnSpPr>
        <p:spPr>
          <a:xfrm>
            <a:off x="1151375" y="1589450"/>
            <a:ext cx="2203200" cy="0"/>
          </a:xfrm>
          <a:prstGeom prst="straightConnector1">
            <a:avLst/>
          </a:prstGeom>
          <a:noFill/>
          <a:ln cap="flat" cmpd="sng" w="9525">
            <a:solidFill>
              <a:srgbClr val="595959"/>
            </a:solidFill>
            <a:prstDash val="solid"/>
            <a:round/>
            <a:headEnd len="med" w="med" type="none"/>
            <a:tailEnd len="med" w="med" type="none"/>
          </a:ln>
        </p:spPr>
      </p:cxnSp>
      <p:sp>
        <p:nvSpPr>
          <p:cNvPr id="309" name="Google Shape;309;p41"/>
          <p:cNvSpPr txBox="1"/>
          <p:nvPr/>
        </p:nvSpPr>
        <p:spPr>
          <a:xfrm>
            <a:off x="1773275" y="1260675"/>
            <a:ext cx="977100" cy="2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User_login</a:t>
            </a:r>
            <a:endParaRPr sz="900"/>
          </a:p>
        </p:txBody>
      </p:sp>
      <p:sp>
        <p:nvSpPr>
          <p:cNvPr id="310" name="Google Shape;310;p41"/>
          <p:cNvSpPr txBox="1"/>
          <p:nvPr/>
        </p:nvSpPr>
        <p:spPr>
          <a:xfrm>
            <a:off x="1235900" y="1660525"/>
            <a:ext cx="2140800" cy="9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rPr lang="en" sz="900"/>
              <a:t>First_name</a:t>
            </a:r>
            <a:endParaRPr sz="900"/>
          </a:p>
          <a:p>
            <a:pPr indent="0" lvl="0" marL="0" rtl="0" algn="ctr">
              <a:spcBef>
                <a:spcPts val="0"/>
              </a:spcBef>
              <a:spcAft>
                <a:spcPts val="0"/>
              </a:spcAft>
              <a:buNone/>
            </a:pPr>
            <a:r>
              <a:rPr lang="en" sz="900"/>
              <a:t>Last_name</a:t>
            </a:r>
            <a:endParaRPr sz="900"/>
          </a:p>
          <a:p>
            <a:pPr indent="0" lvl="0" marL="0" rtl="0" algn="ctr">
              <a:spcBef>
                <a:spcPts val="0"/>
              </a:spcBef>
              <a:spcAft>
                <a:spcPts val="0"/>
              </a:spcAft>
              <a:buNone/>
            </a:pPr>
            <a:r>
              <a:rPr lang="en" sz="900"/>
              <a:t>Email</a:t>
            </a:r>
            <a:endParaRPr sz="900"/>
          </a:p>
          <a:p>
            <a:pPr indent="0" lvl="0" marL="0" rtl="0" algn="ctr">
              <a:spcBef>
                <a:spcPts val="0"/>
              </a:spcBef>
              <a:spcAft>
                <a:spcPts val="0"/>
              </a:spcAft>
              <a:buNone/>
            </a:pPr>
            <a:r>
              <a:rPr lang="en" sz="900"/>
              <a:t>Username</a:t>
            </a:r>
            <a:endParaRPr sz="900"/>
          </a:p>
          <a:p>
            <a:pPr indent="0" lvl="0" marL="0" rtl="0" algn="ctr">
              <a:spcBef>
                <a:spcPts val="0"/>
              </a:spcBef>
              <a:spcAft>
                <a:spcPts val="0"/>
              </a:spcAft>
              <a:buNone/>
            </a:pPr>
            <a:r>
              <a:rPr lang="en" sz="900"/>
              <a:t>Password</a:t>
            </a:r>
            <a:endParaRPr sz="900"/>
          </a:p>
          <a:p>
            <a:pPr indent="0" lvl="0" marL="0" rtl="0" algn="ctr">
              <a:spcBef>
                <a:spcPts val="0"/>
              </a:spcBef>
              <a:spcAft>
                <a:spcPts val="0"/>
              </a:spcAft>
              <a:buNone/>
            </a:pPr>
            <a:r>
              <a:rPr lang="en" sz="900"/>
              <a:t>Password_hash </a:t>
            </a:r>
            <a:endParaRPr sz="900"/>
          </a:p>
        </p:txBody>
      </p:sp>
      <p:sp>
        <p:nvSpPr>
          <p:cNvPr id="311" name="Google Shape;311;p41"/>
          <p:cNvSpPr/>
          <p:nvPr/>
        </p:nvSpPr>
        <p:spPr>
          <a:xfrm>
            <a:off x="5638800" y="1380750"/>
            <a:ext cx="2229750" cy="1527950"/>
          </a:xfrm>
          <a:prstGeom prst="flowChartProcess">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41"/>
          <p:cNvCxnSpPr/>
          <p:nvPr/>
        </p:nvCxnSpPr>
        <p:spPr>
          <a:xfrm>
            <a:off x="5641250" y="1724125"/>
            <a:ext cx="2241000" cy="12000"/>
          </a:xfrm>
          <a:prstGeom prst="straightConnector1">
            <a:avLst/>
          </a:prstGeom>
          <a:noFill/>
          <a:ln cap="flat" cmpd="sng" w="9525">
            <a:solidFill>
              <a:srgbClr val="595959"/>
            </a:solidFill>
            <a:prstDash val="solid"/>
            <a:round/>
            <a:headEnd len="med" w="med" type="none"/>
            <a:tailEnd len="med" w="med" type="none"/>
          </a:ln>
        </p:spPr>
      </p:cxnSp>
      <p:sp>
        <p:nvSpPr>
          <p:cNvPr id="313" name="Google Shape;313;p41"/>
          <p:cNvSpPr txBox="1"/>
          <p:nvPr/>
        </p:nvSpPr>
        <p:spPr>
          <a:xfrm>
            <a:off x="6168855" y="1380525"/>
            <a:ext cx="1330200" cy="2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User_</a:t>
            </a:r>
            <a:r>
              <a:rPr lang="en" sz="900"/>
              <a:t>Preferences</a:t>
            </a:r>
            <a:endParaRPr sz="900"/>
          </a:p>
        </p:txBody>
      </p:sp>
      <p:sp>
        <p:nvSpPr>
          <p:cNvPr id="314" name="Google Shape;314;p41"/>
          <p:cNvSpPr txBox="1"/>
          <p:nvPr/>
        </p:nvSpPr>
        <p:spPr>
          <a:xfrm>
            <a:off x="5701363" y="1727000"/>
            <a:ext cx="2140800" cy="9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457200" lvl="0" marL="0" rtl="0" algn="l">
              <a:spcBef>
                <a:spcPts val="0"/>
              </a:spcBef>
              <a:spcAft>
                <a:spcPts val="0"/>
              </a:spcAft>
              <a:buNone/>
            </a:pPr>
            <a:r>
              <a:rPr lang="en" sz="900"/>
              <a:t>    </a:t>
            </a:r>
            <a:endParaRPr sz="900"/>
          </a:p>
          <a:p>
            <a:pPr indent="457200" lvl="0" marL="0" rtl="0" algn="l">
              <a:spcBef>
                <a:spcPts val="0"/>
              </a:spcBef>
              <a:spcAft>
                <a:spcPts val="0"/>
              </a:spcAft>
              <a:buNone/>
            </a:pPr>
            <a:r>
              <a:rPr lang="en" sz="900"/>
              <a:t>     User_account</a:t>
            </a:r>
            <a:endParaRPr sz="900"/>
          </a:p>
          <a:p>
            <a:pPr indent="0" lvl="0" marL="457200" rtl="0" algn="l">
              <a:spcBef>
                <a:spcPts val="0"/>
              </a:spcBef>
              <a:spcAft>
                <a:spcPts val="0"/>
              </a:spcAft>
              <a:buNone/>
            </a:pPr>
            <a:r>
              <a:rPr lang="en" sz="900"/>
              <a:t>       Username</a:t>
            </a:r>
            <a:endParaRPr sz="900"/>
          </a:p>
          <a:p>
            <a:pPr indent="0" lvl="0" marL="0" rtl="0" algn="ctr">
              <a:spcBef>
                <a:spcPts val="0"/>
              </a:spcBef>
              <a:spcAft>
                <a:spcPts val="0"/>
              </a:spcAft>
              <a:buNone/>
            </a:pPr>
            <a:r>
              <a:rPr lang="en" sz="900"/>
              <a:t> Website_Preferences</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p:txBody>
      </p:sp>
      <p:cxnSp>
        <p:nvCxnSpPr>
          <p:cNvPr id="315" name="Google Shape;315;p41"/>
          <p:cNvCxnSpPr/>
          <p:nvPr/>
        </p:nvCxnSpPr>
        <p:spPr>
          <a:xfrm>
            <a:off x="1124725" y="1820325"/>
            <a:ext cx="2247600" cy="0"/>
          </a:xfrm>
          <a:prstGeom prst="straightConnector1">
            <a:avLst/>
          </a:prstGeom>
          <a:noFill/>
          <a:ln cap="flat" cmpd="sng" w="9525">
            <a:solidFill>
              <a:srgbClr val="595959"/>
            </a:solidFill>
            <a:prstDash val="solid"/>
            <a:round/>
            <a:headEnd len="med" w="med" type="none"/>
            <a:tailEnd len="med" w="med" type="none"/>
          </a:ln>
        </p:spPr>
      </p:cxnSp>
      <p:sp>
        <p:nvSpPr>
          <p:cNvPr id="316" name="Google Shape;316;p41"/>
          <p:cNvSpPr txBox="1"/>
          <p:nvPr/>
        </p:nvSpPr>
        <p:spPr>
          <a:xfrm>
            <a:off x="2128675" y="1518350"/>
            <a:ext cx="675000" cy="1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Id</a:t>
            </a:r>
            <a:endParaRPr sz="900"/>
          </a:p>
        </p:txBody>
      </p:sp>
      <p:cxnSp>
        <p:nvCxnSpPr>
          <p:cNvPr id="317" name="Google Shape;317;p41"/>
          <p:cNvCxnSpPr/>
          <p:nvPr/>
        </p:nvCxnSpPr>
        <p:spPr>
          <a:xfrm>
            <a:off x="5625513" y="2018500"/>
            <a:ext cx="2256300" cy="9000"/>
          </a:xfrm>
          <a:prstGeom prst="straightConnector1">
            <a:avLst/>
          </a:prstGeom>
          <a:noFill/>
          <a:ln cap="flat" cmpd="sng" w="9525">
            <a:solidFill>
              <a:srgbClr val="595959"/>
            </a:solidFill>
            <a:prstDash val="solid"/>
            <a:round/>
            <a:headEnd len="med" w="med" type="none"/>
            <a:tailEnd len="med" w="med" type="none"/>
          </a:ln>
        </p:spPr>
      </p:cxnSp>
      <p:sp>
        <p:nvSpPr>
          <p:cNvPr id="318" name="Google Shape;318;p41"/>
          <p:cNvSpPr txBox="1"/>
          <p:nvPr/>
        </p:nvSpPr>
        <p:spPr>
          <a:xfrm>
            <a:off x="6216538" y="1549375"/>
            <a:ext cx="1021500" cy="2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rPr lang="en" sz="900">
                <a:solidFill>
                  <a:srgbClr val="000000"/>
                </a:solidFill>
              </a:rPr>
              <a:t>Id</a:t>
            </a:r>
            <a:endParaRPr sz="900"/>
          </a:p>
          <a:p>
            <a:pPr indent="0" lvl="0" marL="0" rtl="0" algn="ctr">
              <a:spcBef>
                <a:spcPts val="0"/>
              </a:spcBef>
              <a:spcAft>
                <a:spcPts val="0"/>
              </a:spcAft>
              <a:buNone/>
            </a:pPr>
            <a:r>
              <a:t/>
            </a:r>
            <a:endParaRPr sz="900"/>
          </a:p>
        </p:txBody>
      </p:sp>
      <p:sp>
        <p:nvSpPr>
          <p:cNvPr id="319" name="Google Shape;319;p41"/>
          <p:cNvSpPr txBox="1"/>
          <p:nvPr/>
        </p:nvSpPr>
        <p:spPr>
          <a:xfrm>
            <a:off x="2818050" y="409375"/>
            <a:ext cx="3507900" cy="51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MySQL Database</a:t>
            </a:r>
            <a:endParaRPr/>
          </a:p>
        </p:txBody>
      </p:sp>
      <p:cxnSp>
        <p:nvCxnSpPr>
          <p:cNvPr id="320" name="Google Shape;320;p41"/>
          <p:cNvCxnSpPr>
            <a:stCxn id="310" idx="3"/>
            <a:endCxn id="311" idx="1"/>
          </p:cNvCxnSpPr>
          <p:nvPr/>
        </p:nvCxnSpPr>
        <p:spPr>
          <a:xfrm>
            <a:off x="3376700" y="2144725"/>
            <a:ext cx="2262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Login User Database</a:t>
            </a:r>
            <a:endParaRPr sz="1400">
              <a:solidFill>
                <a:srgbClr val="FFFFFF"/>
              </a:solidFill>
            </a:endParaRPr>
          </a:p>
        </p:txBody>
      </p:sp>
      <p:sp>
        <p:nvSpPr>
          <p:cNvPr id="327" name="Google Shape;327;p42"/>
          <p:cNvSpPr txBox="1"/>
          <p:nvPr/>
        </p:nvSpPr>
        <p:spPr>
          <a:xfrm>
            <a:off x="2818050" y="409375"/>
            <a:ext cx="3507900" cy="51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MySQL Database</a:t>
            </a:r>
            <a:endParaRPr/>
          </a:p>
        </p:txBody>
      </p:sp>
      <p:sp>
        <p:nvSpPr>
          <p:cNvPr id="328" name="Google Shape;328;p42"/>
          <p:cNvSpPr txBox="1"/>
          <p:nvPr/>
        </p:nvSpPr>
        <p:spPr>
          <a:xfrm>
            <a:off x="2359050" y="2167550"/>
            <a:ext cx="524100" cy="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42"/>
          <p:cNvPicPr preferRelativeResize="0"/>
          <p:nvPr/>
        </p:nvPicPr>
        <p:blipFill>
          <a:blip r:embed="rId3">
            <a:alphaModFix/>
          </a:blip>
          <a:stretch>
            <a:fillRect/>
          </a:stretch>
        </p:blipFill>
        <p:spPr>
          <a:xfrm>
            <a:off x="836525" y="851474"/>
            <a:ext cx="7630851" cy="3440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UI Mockups - Version 1</a:t>
            </a:r>
            <a:endParaRPr sz="1400">
              <a:solidFill>
                <a:srgbClr val="FFFFFF"/>
              </a:solidFill>
            </a:endParaRPr>
          </a:p>
        </p:txBody>
      </p:sp>
      <p:pic>
        <p:nvPicPr>
          <p:cNvPr id="336" name="Google Shape;336;p43"/>
          <p:cNvPicPr preferRelativeResize="0"/>
          <p:nvPr/>
        </p:nvPicPr>
        <p:blipFill>
          <a:blip r:embed="rId3">
            <a:alphaModFix/>
          </a:blip>
          <a:stretch>
            <a:fillRect/>
          </a:stretch>
        </p:blipFill>
        <p:spPr>
          <a:xfrm>
            <a:off x="1445813" y="202225"/>
            <a:ext cx="6252383" cy="44423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UI Mockups - Version 2</a:t>
            </a:r>
            <a:endParaRPr sz="1400">
              <a:solidFill>
                <a:srgbClr val="FFFFFF"/>
              </a:solidFill>
            </a:endParaRPr>
          </a:p>
        </p:txBody>
      </p:sp>
      <p:pic>
        <p:nvPicPr>
          <p:cNvPr id="343" name="Google Shape;343;p44"/>
          <p:cNvPicPr preferRelativeResize="0"/>
          <p:nvPr/>
        </p:nvPicPr>
        <p:blipFill>
          <a:blip r:embed="rId3">
            <a:alphaModFix/>
          </a:blip>
          <a:stretch>
            <a:fillRect/>
          </a:stretch>
        </p:blipFill>
        <p:spPr>
          <a:xfrm>
            <a:off x="1442350" y="152400"/>
            <a:ext cx="6259291" cy="4442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UI Mockups - Version 3</a:t>
            </a:r>
            <a:endParaRPr sz="1400">
              <a:solidFill>
                <a:schemeClr val="lt1"/>
              </a:solidFill>
            </a:endParaRPr>
          </a:p>
        </p:txBody>
      </p:sp>
      <p:pic>
        <p:nvPicPr>
          <p:cNvPr id="350" name="Google Shape;350;p45"/>
          <p:cNvPicPr preferRelativeResize="0"/>
          <p:nvPr/>
        </p:nvPicPr>
        <p:blipFill>
          <a:blip r:embed="rId3">
            <a:alphaModFix/>
          </a:blip>
          <a:stretch>
            <a:fillRect/>
          </a:stretch>
        </p:blipFill>
        <p:spPr>
          <a:xfrm>
            <a:off x="1438900" y="143625"/>
            <a:ext cx="6266200" cy="4442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Goals</a:t>
            </a:r>
            <a:endParaRPr/>
          </a:p>
          <a:p>
            <a:pPr indent="0" lvl="0" marL="0" rtl="0" algn="l">
              <a:spcBef>
                <a:spcPts val="0"/>
              </a:spcBef>
              <a:spcAft>
                <a:spcPts val="0"/>
              </a:spcAft>
              <a:buNone/>
            </a:pPr>
            <a:r>
              <a:t/>
            </a:r>
            <a:endParaRPr/>
          </a:p>
        </p:txBody>
      </p:sp>
      <p:sp>
        <p:nvSpPr>
          <p:cNvPr id="152" name="Google Shape;152;p1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chemeClr val="dk1"/>
              </a:solidFill>
            </a:endParaRPr>
          </a:p>
          <a:p>
            <a:pPr indent="0" lvl="0" marL="0" rtl="0" algn="l">
              <a:spcBef>
                <a:spcPts val="1000"/>
              </a:spcBef>
              <a:spcAft>
                <a:spcPts val="1600"/>
              </a:spcAft>
              <a:buNone/>
            </a:pPr>
            <a:r>
              <a:t/>
            </a:r>
            <a:endParaRPr/>
          </a:p>
        </p:txBody>
      </p:sp>
      <p:sp>
        <p:nvSpPr>
          <p:cNvPr id="153" name="Google Shape;153;p19"/>
          <p:cNvSpPr txBox="1"/>
          <p:nvPr>
            <p:ph idx="2" type="body"/>
          </p:nvPr>
        </p:nvSpPr>
        <p:spPr>
          <a:xfrm>
            <a:off x="5167025" y="105900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The following are the key features we wanted our product to provide</a:t>
            </a:r>
            <a:r>
              <a:rPr b="1" lang="en" sz="1600">
                <a:solidFill>
                  <a:schemeClr val="dk1"/>
                </a:solidFill>
              </a:rPr>
              <a:t>:</a:t>
            </a:r>
            <a:endParaRPr b="1" sz="1600">
              <a:solidFill>
                <a:schemeClr val="dk1"/>
              </a:solidFill>
            </a:endParaRPr>
          </a:p>
          <a:p>
            <a:pPr indent="-317500" lvl="0" marL="457200" rtl="0" algn="l">
              <a:spcBef>
                <a:spcPts val="1000"/>
              </a:spcBef>
              <a:spcAft>
                <a:spcPts val="0"/>
              </a:spcAft>
              <a:buClr>
                <a:srgbClr val="000000"/>
              </a:buClr>
              <a:buSzPts val="1400"/>
              <a:buChar char="●"/>
            </a:pPr>
            <a:r>
              <a:rPr b="1" lang="en" sz="1400">
                <a:solidFill>
                  <a:srgbClr val="000000"/>
                </a:solidFill>
              </a:rPr>
              <a:t>Displaying popular/trending news and media</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Allowing users to create profiles and log-in</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Being accessible in most web-browsers</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Allowing users to express a “preference” towards certain topics</a:t>
            </a:r>
            <a:endParaRPr b="1" sz="1400">
              <a:solidFill>
                <a:srgbClr val="000000"/>
              </a:solidFill>
            </a:endParaRPr>
          </a:p>
          <a:p>
            <a:pPr indent="0" lvl="0" marL="0" rtl="0" algn="l">
              <a:spcBef>
                <a:spcPts val="10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6"/>
          <p:cNvSpPr txBox="1"/>
          <p:nvPr>
            <p:ph idx="4294967295" type="title"/>
          </p:nvPr>
        </p:nvSpPr>
        <p:spPr>
          <a:xfrm>
            <a:off x="346425" y="4747100"/>
            <a:ext cx="25287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UI Mockups - Profile Page</a:t>
            </a:r>
            <a:endParaRPr sz="1400">
              <a:solidFill>
                <a:srgbClr val="FFFFFF"/>
              </a:solidFill>
            </a:endParaRPr>
          </a:p>
        </p:txBody>
      </p:sp>
      <p:pic>
        <p:nvPicPr>
          <p:cNvPr id="357" name="Google Shape;357;p46"/>
          <p:cNvPicPr preferRelativeResize="0"/>
          <p:nvPr/>
        </p:nvPicPr>
        <p:blipFill>
          <a:blip r:embed="rId3">
            <a:alphaModFix/>
          </a:blip>
          <a:stretch>
            <a:fillRect/>
          </a:stretch>
        </p:blipFill>
        <p:spPr>
          <a:xfrm>
            <a:off x="1435463" y="152400"/>
            <a:ext cx="6273066" cy="4442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7"/>
          <p:cNvSpPr/>
          <p:nvPr/>
        </p:nvSpPr>
        <p:spPr>
          <a:xfrm>
            <a:off x="400275" y="273750"/>
            <a:ext cx="8343300" cy="4082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7"/>
          <p:cNvSpPr txBox="1"/>
          <p:nvPr>
            <p:ph idx="4294967295" type="title"/>
          </p:nvPr>
        </p:nvSpPr>
        <p:spPr>
          <a:xfrm>
            <a:off x="346425" y="4747100"/>
            <a:ext cx="25287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Login Page</a:t>
            </a:r>
            <a:endParaRPr sz="1400">
              <a:solidFill>
                <a:srgbClr val="FFFFFF"/>
              </a:solidFill>
            </a:endParaRPr>
          </a:p>
        </p:txBody>
      </p:sp>
      <p:pic>
        <p:nvPicPr>
          <p:cNvPr id="365" name="Google Shape;365;p47"/>
          <p:cNvPicPr preferRelativeResize="0"/>
          <p:nvPr/>
        </p:nvPicPr>
        <p:blipFill>
          <a:blip r:embed="rId3">
            <a:alphaModFix/>
          </a:blip>
          <a:stretch>
            <a:fillRect/>
          </a:stretch>
        </p:blipFill>
        <p:spPr>
          <a:xfrm>
            <a:off x="400350" y="269493"/>
            <a:ext cx="8343299" cy="4091207"/>
          </a:xfrm>
          <a:prstGeom prst="rect">
            <a:avLst/>
          </a:prstGeom>
          <a:noFill/>
          <a:ln>
            <a:noFill/>
          </a:ln>
        </p:spPr>
      </p:pic>
      <p:grpSp>
        <p:nvGrpSpPr>
          <p:cNvPr id="366" name="Google Shape;366;p47"/>
          <p:cNvGrpSpPr/>
          <p:nvPr/>
        </p:nvGrpSpPr>
        <p:grpSpPr>
          <a:xfrm>
            <a:off x="5762911" y="1354183"/>
            <a:ext cx="1759249" cy="345717"/>
            <a:chOff x="5330350" y="2313675"/>
            <a:chExt cx="3323100" cy="566100"/>
          </a:xfrm>
        </p:grpSpPr>
        <p:sp>
          <p:nvSpPr>
            <p:cNvPr id="367" name="Google Shape;367;p47"/>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7"/>
            <p:cNvSpPr txBox="1"/>
            <p:nvPr/>
          </p:nvSpPr>
          <p:spPr>
            <a:xfrm>
              <a:off x="6416050" y="2358833"/>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Login Fields</a:t>
              </a:r>
              <a:endParaRPr sz="900">
                <a:solidFill>
                  <a:srgbClr val="FFFFFF"/>
                </a:solidFill>
                <a:latin typeface="Lato"/>
                <a:ea typeface="Lato"/>
                <a:cs typeface="Lato"/>
                <a:sym typeface="Lato"/>
              </a:endParaRPr>
            </a:p>
          </p:txBody>
        </p:sp>
        <p:cxnSp>
          <p:nvCxnSpPr>
            <p:cNvPr id="369" name="Google Shape;369;p47"/>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8"/>
          <p:cNvSpPr/>
          <p:nvPr/>
        </p:nvSpPr>
        <p:spPr>
          <a:xfrm>
            <a:off x="400275" y="273750"/>
            <a:ext cx="8343300" cy="4082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48"/>
          <p:cNvPicPr preferRelativeResize="0"/>
          <p:nvPr/>
        </p:nvPicPr>
        <p:blipFill>
          <a:blip r:embed="rId3">
            <a:alphaModFix/>
          </a:blip>
          <a:stretch>
            <a:fillRect/>
          </a:stretch>
        </p:blipFill>
        <p:spPr>
          <a:xfrm>
            <a:off x="400275" y="273750"/>
            <a:ext cx="8343452" cy="4082601"/>
          </a:xfrm>
          <a:prstGeom prst="rect">
            <a:avLst/>
          </a:prstGeom>
          <a:noFill/>
          <a:ln>
            <a:noFill/>
          </a:ln>
        </p:spPr>
      </p:pic>
      <p:grpSp>
        <p:nvGrpSpPr>
          <p:cNvPr id="376" name="Google Shape;376;p48"/>
          <p:cNvGrpSpPr/>
          <p:nvPr/>
        </p:nvGrpSpPr>
        <p:grpSpPr>
          <a:xfrm>
            <a:off x="4976611" y="1491283"/>
            <a:ext cx="1658249" cy="345717"/>
            <a:chOff x="5330350" y="2313675"/>
            <a:chExt cx="3132318" cy="566100"/>
          </a:xfrm>
        </p:grpSpPr>
        <p:sp>
          <p:nvSpPr>
            <p:cNvPr id="377" name="Google Shape;377;p48"/>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8"/>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Selection Bar</a:t>
              </a:r>
              <a:endParaRPr sz="900">
                <a:solidFill>
                  <a:srgbClr val="FFFFFF"/>
                </a:solidFill>
                <a:latin typeface="Lato"/>
                <a:ea typeface="Lato"/>
                <a:cs typeface="Lato"/>
                <a:sym typeface="Lato"/>
              </a:endParaRPr>
            </a:p>
          </p:txBody>
        </p:sp>
        <p:cxnSp>
          <p:nvCxnSpPr>
            <p:cNvPr id="379" name="Google Shape;379;p48"/>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
        <p:nvSpPr>
          <p:cNvPr id="380" name="Google Shape;380;p4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8"/>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Platform Page</a:t>
            </a:r>
            <a:r>
              <a:rPr lang="en" sz="1400">
                <a:solidFill>
                  <a:schemeClr val="lt1"/>
                </a:solidFill>
              </a:rPr>
              <a:t> (Desktop)</a:t>
            </a:r>
            <a:endParaRPr sz="1400">
              <a:solidFill>
                <a:srgbClr val="FFFFFF"/>
              </a:solidFill>
            </a:endParaRPr>
          </a:p>
        </p:txBody>
      </p:sp>
      <p:grpSp>
        <p:nvGrpSpPr>
          <p:cNvPr id="382" name="Google Shape;382;p48"/>
          <p:cNvGrpSpPr/>
          <p:nvPr/>
        </p:nvGrpSpPr>
        <p:grpSpPr>
          <a:xfrm>
            <a:off x="7048915" y="345783"/>
            <a:ext cx="1206256" cy="345717"/>
            <a:chOff x="5330350" y="2313675"/>
            <a:chExt cx="3132318" cy="566100"/>
          </a:xfrm>
        </p:grpSpPr>
        <p:sp>
          <p:nvSpPr>
            <p:cNvPr id="383" name="Google Shape;383;p48"/>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8"/>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Menu Bar</a:t>
              </a:r>
              <a:endParaRPr sz="900">
                <a:solidFill>
                  <a:srgbClr val="FFFFFF"/>
                </a:solidFill>
                <a:latin typeface="Lato"/>
                <a:ea typeface="Lato"/>
                <a:cs typeface="Lato"/>
                <a:sym typeface="Lato"/>
              </a:endParaRPr>
            </a:p>
          </p:txBody>
        </p:sp>
        <p:cxnSp>
          <p:nvCxnSpPr>
            <p:cNvPr id="385" name="Google Shape;385;p48"/>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386" name="Google Shape;386;p48"/>
          <p:cNvGrpSpPr/>
          <p:nvPr/>
        </p:nvGrpSpPr>
        <p:grpSpPr>
          <a:xfrm rot="10800000">
            <a:off x="1703964" y="3488983"/>
            <a:ext cx="1421438" cy="345717"/>
            <a:chOff x="5330350" y="2313675"/>
            <a:chExt cx="3132300" cy="566100"/>
          </a:xfrm>
        </p:grpSpPr>
        <p:sp>
          <p:nvSpPr>
            <p:cNvPr id="387" name="Google Shape;387;p48"/>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8"/>
            <p:cNvSpPr txBox="1"/>
            <p:nvPr/>
          </p:nvSpPr>
          <p:spPr>
            <a:xfrm rot="10800000">
              <a:off x="6048532" y="2368596"/>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Display</a:t>
              </a:r>
              <a:endParaRPr sz="900">
                <a:solidFill>
                  <a:srgbClr val="FFFFFF"/>
                </a:solidFill>
                <a:latin typeface="Lato"/>
                <a:ea typeface="Lato"/>
                <a:cs typeface="Lato"/>
                <a:sym typeface="Lato"/>
              </a:endParaRPr>
            </a:p>
          </p:txBody>
        </p:sp>
        <p:cxnSp>
          <p:nvCxnSpPr>
            <p:cNvPr id="389" name="Google Shape;389;p48"/>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9"/>
          <p:cNvSpPr/>
          <p:nvPr/>
        </p:nvSpPr>
        <p:spPr>
          <a:xfrm>
            <a:off x="5676975" y="105350"/>
            <a:ext cx="2520300" cy="4489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9"/>
          <p:cNvSpPr/>
          <p:nvPr/>
        </p:nvSpPr>
        <p:spPr>
          <a:xfrm>
            <a:off x="1471600" y="105350"/>
            <a:ext cx="2520300" cy="4489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9"/>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Platform Page (Mobile)</a:t>
            </a:r>
            <a:endParaRPr sz="1400">
              <a:solidFill>
                <a:srgbClr val="FFFFFF"/>
              </a:solidFill>
            </a:endParaRPr>
          </a:p>
        </p:txBody>
      </p:sp>
      <p:pic>
        <p:nvPicPr>
          <p:cNvPr id="398" name="Google Shape;398;p49"/>
          <p:cNvPicPr preferRelativeResize="0"/>
          <p:nvPr/>
        </p:nvPicPr>
        <p:blipFill>
          <a:blip r:embed="rId3">
            <a:alphaModFix/>
          </a:blip>
          <a:stretch>
            <a:fillRect/>
          </a:stretch>
        </p:blipFill>
        <p:spPr>
          <a:xfrm>
            <a:off x="1471475" y="114191"/>
            <a:ext cx="2520199" cy="4480354"/>
          </a:xfrm>
          <a:prstGeom prst="rect">
            <a:avLst/>
          </a:prstGeom>
          <a:noFill/>
          <a:ln>
            <a:noFill/>
          </a:ln>
        </p:spPr>
      </p:pic>
      <p:grpSp>
        <p:nvGrpSpPr>
          <p:cNvPr id="399" name="Google Shape;399;p49"/>
          <p:cNvGrpSpPr/>
          <p:nvPr/>
        </p:nvGrpSpPr>
        <p:grpSpPr>
          <a:xfrm>
            <a:off x="3373911" y="2410596"/>
            <a:ext cx="1658249" cy="345717"/>
            <a:chOff x="5330350" y="2313675"/>
            <a:chExt cx="3132318" cy="566100"/>
          </a:xfrm>
        </p:grpSpPr>
        <p:sp>
          <p:nvSpPr>
            <p:cNvPr id="400" name="Google Shape;400;p49"/>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9"/>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Selection Bar</a:t>
              </a:r>
              <a:endParaRPr sz="900">
                <a:solidFill>
                  <a:srgbClr val="FFFFFF"/>
                </a:solidFill>
                <a:latin typeface="Lato"/>
                <a:ea typeface="Lato"/>
                <a:cs typeface="Lato"/>
                <a:sym typeface="Lato"/>
              </a:endParaRPr>
            </a:p>
          </p:txBody>
        </p:sp>
        <p:cxnSp>
          <p:nvCxnSpPr>
            <p:cNvPr id="402" name="Google Shape;402;p49"/>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403" name="Google Shape;403;p49"/>
          <p:cNvGrpSpPr/>
          <p:nvPr/>
        </p:nvGrpSpPr>
        <p:grpSpPr>
          <a:xfrm rot="10800000">
            <a:off x="238139" y="3219733"/>
            <a:ext cx="1421438" cy="345717"/>
            <a:chOff x="5330350" y="2313675"/>
            <a:chExt cx="3132300" cy="566100"/>
          </a:xfrm>
        </p:grpSpPr>
        <p:sp>
          <p:nvSpPr>
            <p:cNvPr id="404" name="Google Shape;404;p49"/>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txBox="1"/>
            <p:nvPr/>
          </p:nvSpPr>
          <p:spPr>
            <a:xfrm rot="10800000">
              <a:off x="6048532" y="2368596"/>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Display</a:t>
              </a:r>
              <a:endParaRPr sz="900">
                <a:solidFill>
                  <a:srgbClr val="FFFFFF"/>
                </a:solidFill>
                <a:latin typeface="Lato"/>
                <a:ea typeface="Lato"/>
                <a:cs typeface="Lato"/>
                <a:sym typeface="Lato"/>
              </a:endParaRPr>
            </a:p>
          </p:txBody>
        </p:sp>
        <p:cxnSp>
          <p:nvCxnSpPr>
            <p:cNvPr id="406" name="Google Shape;406;p49"/>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407" name="Google Shape;407;p49"/>
          <p:cNvGrpSpPr/>
          <p:nvPr/>
        </p:nvGrpSpPr>
        <p:grpSpPr>
          <a:xfrm>
            <a:off x="3948440" y="263825"/>
            <a:ext cx="1299606" cy="345725"/>
            <a:chOff x="5330350" y="2313662"/>
            <a:chExt cx="3374724" cy="566113"/>
          </a:xfrm>
        </p:grpSpPr>
        <p:sp>
          <p:nvSpPr>
            <p:cNvPr id="408" name="Google Shape;408;p49"/>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9"/>
            <p:cNvSpPr txBox="1"/>
            <p:nvPr/>
          </p:nvSpPr>
          <p:spPr>
            <a:xfrm>
              <a:off x="6225274" y="2313662"/>
              <a:ext cx="24798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Menu Button</a:t>
              </a:r>
              <a:endParaRPr sz="900">
                <a:solidFill>
                  <a:srgbClr val="FFFFFF"/>
                </a:solidFill>
                <a:latin typeface="Lato"/>
                <a:ea typeface="Lato"/>
                <a:cs typeface="Lato"/>
                <a:sym typeface="Lato"/>
              </a:endParaRPr>
            </a:p>
          </p:txBody>
        </p:sp>
        <p:cxnSp>
          <p:nvCxnSpPr>
            <p:cNvPr id="410" name="Google Shape;410;p49"/>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pic>
        <p:nvPicPr>
          <p:cNvPr id="411" name="Google Shape;411;p49"/>
          <p:cNvPicPr preferRelativeResize="0"/>
          <p:nvPr/>
        </p:nvPicPr>
        <p:blipFill>
          <a:blip r:embed="rId4">
            <a:alphaModFix/>
          </a:blip>
          <a:stretch>
            <a:fillRect/>
          </a:stretch>
        </p:blipFill>
        <p:spPr>
          <a:xfrm>
            <a:off x="5676975" y="109675"/>
            <a:ext cx="2520299" cy="4480560"/>
          </a:xfrm>
          <a:prstGeom prst="rect">
            <a:avLst/>
          </a:prstGeom>
          <a:noFill/>
          <a:ln>
            <a:noFill/>
          </a:ln>
        </p:spPr>
      </p:pic>
      <p:cxnSp>
        <p:nvCxnSpPr>
          <p:cNvPr id="412" name="Google Shape;412;p49"/>
          <p:cNvCxnSpPr/>
          <p:nvPr/>
        </p:nvCxnSpPr>
        <p:spPr>
          <a:xfrm>
            <a:off x="4770561" y="609546"/>
            <a:ext cx="860100" cy="791400"/>
          </a:xfrm>
          <a:prstGeom prst="bentConnector3">
            <a:avLst>
              <a:gd fmla="val 644" name="adj1"/>
            </a:avLst>
          </a:prstGeom>
          <a:noFill/>
          <a:ln cap="flat" cmpd="sng" w="28575">
            <a:solidFill>
              <a:srgbClr val="1A9988"/>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Development</a:t>
            </a:r>
            <a:endParaRPr/>
          </a:p>
        </p:txBody>
      </p:sp>
      <p:sp>
        <p:nvSpPr>
          <p:cNvPr id="418" name="Google Shape;418;p50"/>
          <p:cNvSpPr txBox="1"/>
          <p:nvPr/>
        </p:nvSpPr>
        <p:spPr>
          <a:xfrm>
            <a:off x="729450" y="2171375"/>
            <a:ext cx="6968700" cy="19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Project Link</a:t>
            </a:r>
            <a:endParaRPr sz="1400">
              <a:solidFill>
                <a:srgbClr val="FFFFFF"/>
              </a:solidFill>
            </a:endParaRPr>
          </a:p>
        </p:txBody>
      </p:sp>
      <p:sp>
        <p:nvSpPr>
          <p:cNvPr id="425" name="Google Shape;425;p51"/>
          <p:cNvSpPr txBox="1"/>
          <p:nvPr/>
        </p:nvSpPr>
        <p:spPr>
          <a:xfrm>
            <a:off x="2022600" y="1721850"/>
            <a:ext cx="5098800" cy="8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u="sng">
                <a:solidFill>
                  <a:schemeClr val="hlink"/>
                </a:solidFill>
                <a:latin typeface="Lato"/>
                <a:ea typeface="Lato"/>
                <a:cs typeface="Lato"/>
                <a:sym typeface="Lato"/>
                <a:hlinkClick r:id="rId3"/>
              </a:rPr>
              <a:t>Our Platform Page!</a:t>
            </a:r>
            <a:endParaRPr sz="36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2"/>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app.js</a:t>
            </a:r>
            <a:endParaRPr sz="1400">
              <a:solidFill>
                <a:srgbClr val="FFFFFF"/>
              </a:solidFill>
            </a:endParaRPr>
          </a:p>
        </p:txBody>
      </p:sp>
      <p:pic>
        <p:nvPicPr>
          <p:cNvPr id="432" name="Google Shape;432;p52"/>
          <p:cNvPicPr preferRelativeResize="0"/>
          <p:nvPr/>
        </p:nvPicPr>
        <p:blipFill>
          <a:blip r:embed="rId3">
            <a:alphaModFix/>
          </a:blip>
          <a:stretch>
            <a:fillRect/>
          </a:stretch>
        </p:blipFill>
        <p:spPr>
          <a:xfrm>
            <a:off x="2022363" y="283200"/>
            <a:ext cx="5099275" cy="4232675"/>
          </a:xfrm>
          <a:prstGeom prst="rect">
            <a:avLst/>
          </a:prstGeom>
          <a:noFill/>
          <a:ln>
            <a:noFill/>
          </a:ln>
        </p:spPr>
      </p:pic>
      <p:grpSp>
        <p:nvGrpSpPr>
          <p:cNvPr id="433" name="Google Shape;433;p52"/>
          <p:cNvGrpSpPr/>
          <p:nvPr/>
        </p:nvGrpSpPr>
        <p:grpSpPr>
          <a:xfrm>
            <a:off x="5640284" y="1570633"/>
            <a:ext cx="1862163" cy="345717"/>
            <a:chOff x="5330350" y="2313675"/>
            <a:chExt cx="3132318" cy="566100"/>
          </a:xfrm>
        </p:grpSpPr>
        <p:sp>
          <p:nvSpPr>
            <p:cNvPr id="434" name="Google Shape;434;p52"/>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2"/>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API Modules Imports</a:t>
              </a:r>
              <a:endParaRPr sz="900">
                <a:solidFill>
                  <a:srgbClr val="FFFFFF"/>
                </a:solidFill>
                <a:latin typeface="Lato"/>
                <a:ea typeface="Lato"/>
                <a:cs typeface="Lato"/>
                <a:sym typeface="Lato"/>
              </a:endParaRPr>
            </a:p>
          </p:txBody>
        </p:sp>
        <p:cxnSp>
          <p:nvCxnSpPr>
            <p:cNvPr id="436" name="Google Shape;436;p52"/>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437" name="Google Shape;437;p52"/>
          <p:cNvGrpSpPr/>
          <p:nvPr/>
        </p:nvGrpSpPr>
        <p:grpSpPr>
          <a:xfrm>
            <a:off x="6232736" y="2848383"/>
            <a:ext cx="1658249" cy="345717"/>
            <a:chOff x="5330350" y="2313675"/>
            <a:chExt cx="3132318" cy="566100"/>
          </a:xfrm>
        </p:grpSpPr>
        <p:sp>
          <p:nvSpPr>
            <p:cNvPr id="438" name="Google Shape;438;p52"/>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2"/>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View Engine Setup</a:t>
              </a:r>
              <a:endParaRPr sz="900">
                <a:solidFill>
                  <a:srgbClr val="FFFFFF"/>
                </a:solidFill>
                <a:latin typeface="Lato"/>
                <a:ea typeface="Lato"/>
                <a:cs typeface="Lato"/>
                <a:sym typeface="Lato"/>
              </a:endParaRPr>
            </a:p>
          </p:txBody>
        </p:sp>
        <p:cxnSp>
          <p:nvCxnSpPr>
            <p:cNvPr id="440" name="Google Shape;440;p52"/>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441" name="Google Shape;441;p52"/>
          <p:cNvGrpSpPr/>
          <p:nvPr/>
        </p:nvGrpSpPr>
        <p:grpSpPr>
          <a:xfrm>
            <a:off x="6630638" y="3758258"/>
            <a:ext cx="1716197" cy="345717"/>
            <a:chOff x="5330350" y="2313675"/>
            <a:chExt cx="3132318" cy="566100"/>
          </a:xfrm>
        </p:grpSpPr>
        <p:sp>
          <p:nvSpPr>
            <p:cNvPr id="442" name="Google Shape;442;p52"/>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2"/>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Logging and Parsers</a:t>
              </a:r>
              <a:endParaRPr sz="900">
                <a:solidFill>
                  <a:srgbClr val="FFFFFF"/>
                </a:solidFill>
                <a:latin typeface="Lato"/>
                <a:ea typeface="Lato"/>
                <a:cs typeface="Lato"/>
                <a:sym typeface="Lato"/>
              </a:endParaRPr>
            </a:p>
          </p:txBody>
        </p:sp>
        <p:cxnSp>
          <p:nvCxnSpPr>
            <p:cNvPr id="444" name="Google Shape;444;p52"/>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3"/>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app.js</a:t>
            </a:r>
            <a:endParaRPr sz="1400">
              <a:solidFill>
                <a:srgbClr val="FFFFFF"/>
              </a:solidFill>
            </a:endParaRPr>
          </a:p>
        </p:txBody>
      </p:sp>
      <p:pic>
        <p:nvPicPr>
          <p:cNvPr id="451" name="Google Shape;451;p53"/>
          <p:cNvPicPr preferRelativeResize="0"/>
          <p:nvPr/>
        </p:nvPicPr>
        <p:blipFill>
          <a:blip r:embed="rId3">
            <a:alphaModFix/>
          </a:blip>
          <a:stretch>
            <a:fillRect/>
          </a:stretch>
        </p:blipFill>
        <p:spPr>
          <a:xfrm>
            <a:off x="2315350" y="137975"/>
            <a:ext cx="4513295" cy="4442299"/>
          </a:xfrm>
          <a:prstGeom prst="rect">
            <a:avLst/>
          </a:prstGeom>
          <a:noFill/>
          <a:ln>
            <a:noFill/>
          </a:ln>
        </p:spPr>
      </p:pic>
      <p:grpSp>
        <p:nvGrpSpPr>
          <p:cNvPr id="452" name="Google Shape;452;p53"/>
          <p:cNvGrpSpPr/>
          <p:nvPr/>
        </p:nvGrpSpPr>
        <p:grpSpPr>
          <a:xfrm>
            <a:off x="3381942" y="288478"/>
            <a:ext cx="1746894" cy="300429"/>
            <a:chOff x="5330350" y="2313675"/>
            <a:chExt cx="3132318" cy="566100"/>
          </a:xfrm>
        </p:grpSpPr>
        <p:sp>
          <p:nvSpPr>
            <p:cNvPr id="453" name="Google Shape;453;p53"/>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3"/>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Data Storage</a:t>
              </a:r>
              <a:endParaRPr sz="900">
                <a:solidFill>
                  <a:srgbClr val="FFFFFF"/>
                </a:solidFill>
                <a:latin typeface="Lato"/>
                <a:ea typeface="Lato"/>
                <a:cs typeface="Lato"/>
                <a:sym typeface="Lato"/>
              </a:endParaRPr>
            </a:p>
          </p:txBody>
        </p:sp>
        <p:cxnSp>
          <p:nvCxnSpPr>
            <p:cNvPr id="455" name="Google Shape;455;p53"/>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456" name="Google Shape;456;p53"/>
          <p:cNvGrpSpPr/>
          <p:nvPr/>
        </p:nvGrpSpPr>
        <p:grpSpPr>
          <a:xfrm>
            <a:off x="5489317" y="671728"/>
            <a:ext cx="1746894" cy="300429"/>
            <a:chOff x="5330350" y="2313675"/>
            <a:chExt cx="3132318" cy="566100"/>
          </a:xfrm>
        </p:grpSpPr>
        <p:sp>
          <p:nvSpPr>
            <p:cNvPr id="457" name="Google Shape;457;p53"/>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3"/>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Initial View Routing</a:t>
              </a:r>
              <a:endParaRPr sz="900">
                <a:solidFill>
                  <a:srgbClr val="FFFFFF"/>
                </a:solidFill>
                <a:latin typeface="Lato"/>
                <a:ea typeface="Lato"/>
                <a:cs typeface="Lato"/>
                <a:sym typeface="Lato"/>
              </a:endParaRPr>
            </a:p>
          </p:txBody>
        </p:sp>
        <p:cxnSp>
          <p:nvCxnSpPr>
            <p:cNvPr id="459" name="Google Shape;459;p53"/>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460" name="Google Shape;460;p53"/>
          <p:cNvGrpSpPr/>
          <p:nvPr/>
        </p:nvGrpSpPr>
        <p:grpSpPr>
          <a:xfrm>
            <a:off x="4191750" y="1249753"/>
            <a:ext cx="1983384" cy="300429"/>
            <a:chOff x="5330350" y="2313675"/>
            <a:chExt cx="3132318" cy="566100"/>
          </a:xfrm>
        </p:grpSpPr>
        <p:sp>
          <p:nvSpPr>
            <p:cNvPr id="461" name="Google Shape;461;p53"/>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3"/>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Display Handling</a:t>
              </a:r>
              <a:endParaRPr sz="900">
                <a:solidFill>
                  <a:srgbClr val="FFFFFF"/>
                </a:solidFill>
                <a:latin typeface="Lato"/>
                <a:ea typeface="Lato"/>
                <a:cs typeface="Lato"/>
                <a:sym typeface="Lato"/>
              </a:endParaRPr>
            </a:p>
          </p:txBody>
        </p:sp>
        <p:cxnSp>
          <p:nvCxnSpPr>
            <p:cNvPr id="463" name="Google Shape;463;p53"/>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4"/>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app.js</a:t>
            </a:r>
            <a:endParaRPr sz="1400">
              <a:solidFill>
                <a:srgbClr val="FFFFFF"/>
              </a:solidFill>
            </a:endParaRPr>
          </a:p>
        </p:txBody>
      </p:sp>
      <p:pic>
        <p:nvPicPr>
          <p:cNvPr id="470" name="Google Shape;470;p54"/>
          <p:cNvPicPr preferRelativeResize="0"/>
          <p:nvPr/>
        </p:nvPicPr>
        <p:blipFill>
          <a:blip r:embed="rId3">
            <a:alphaModFix/>
          </a:blip>
          <a:stretch>
            <a:fillRect/>
          </a:stretch>
        </p:blipFill>
        <p:spPr>
          <a:xfrm>
            <a:off x="719138" y="635725"/>
            <a:ext cx="7705725" cy="3467100"/>
          </a:xfrm>
          <a:prstGeom prst="rect">
            <a:avLst/>
          </a:prstGeom>
          <a:noFill/>
          <a:ln>
            <a:noFill/>
          </a:ln>
        </p:spPr>
      </p:pic>
      <p:grpSp>
        <p:nvGrpSpPr>
          <p:cNvPr id="471" name="Google Shape;471;p54"/>
          <p:cNvGrpSpPr/>
          <p:nvPr/>
        </p:nvGrpSpPr>
        <p:grpSpPr>
          <a:xfrm>
            <a:off x="5799009" y="3085558"/>
            <a:ext cx="1862163" cy="345717"/>
            <a:chOff x="5330350" y="2313675"/>
            <a:chExt cx="3132318" cy="566100"/>
          </a:xfrm>
        </p:grpSpPr>
        <p:sp>
          <p:nvSpPr>
            <p:cNvPr id="472" name="Google Shape;472;p54"/>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4"/>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Server Listening</a:t>
              </a:r>
              <a:endParaRPr sz="900">
                <a:solidFill>
                  <a:srgbClr val="FFFFFF"/>
                </a:solidFill>
                <a:latin typeface="Lato"/>
                <a:ea typeface="Lato"/>
                <a:cs typeface="Lato"/>
                <a:sym typeface="Lato"/>
              </a:endParaRPr>
            </a:p>
          </p:txBody>
        </p:sp>
        <p:cxnSp>
          <p:nvCxnSpPr>
            <p:cNvPr id="474" name="Google Shape;474;p54"/>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5"/>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twitterAPI.js</a:t>
            </a:r>
            <a:endParaRPr sz="1400">
              <a:solidFill>
                <a:srgbClr val="FFFFFF"/>
              </a:solidFill>
            </a:endParaRPr>
          </a:p>
        </p:txBody>
      </p:sp>
      <p:pic>
        <p:nvPicPr>
          <p:cNvPr id="481" name="Google Shape;481;p55"/>
          <p:cNvPicPr preferRelativeResize="0"/>
          <p:nvPr/>
        </p:nvPicPr>
        <p:blipFill>
          <a:blip r:embed="rId3">
            <a:alphaModFix/>
          </a:blip>
          <a:stretch>
            <a:fillRect/>
          </a:stretch>
        </p:blipFill>
        <p:spPr>
          <a:xfrm>
            <a:off x="672040" y="1334575"/>
            <a:ext cx="7799924" cy="1770200"/>
          </a:xfrm>
          <a:prstGeom prst="rect">
            <a:avLst/>
          </a:prstGeom>
          <a:noFill/>
          <a:ln>
            <a:noFill/>
          </a:ln>
        </p:spPr>
      </p:pic>
      <p:grpSp>
        <p:nvGrpSpPr>
          <p:cNvPr id="482" name="Google Shape;482;p55"/>
          <p:cNvGrpSpPr/>
          <p:nvPr/>
        </p:nvGrpSpPr>
        <p:grpSpPr>
          <a:xfrm>
            <a:off x="4825109" y="1291308"/>
            <a:ext cx="1862163" cy="345717"/>
            <a:chOff x="5330350" y="2313675"/>
            <a:chExt cx="3132318" cy="566100"/>
          </a:xfrm>
        </p:grpSpPr>
        <p:sp>
          <p:nvSpPr>
            <p:cNvPr id="483" name="Google Shape;483;p55"/>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5"/>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API Library Import</a:t>
              </a:r>
              <a:endParaRPr sz="900">
                <a:solidFill>
                  <a:srgbClr val="FFFFFF"/>
                </a:solidFill>
                <a:latin typeface="Lato"/>
                <a:ea typeface="Lato"/>
                <a:cs typeface="Lato"/>
                <a:sym typeface="Lato"/>
              </a:endParaRPr>
            </a:p>
          </p:txBody>
        </p:sp>
        <p:cxnSp>
          <p:nvCxnSpPr>
            <p:cNvPr id="485" name="Google Shape;485;p55"/>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486" name="Google Shape;486;p55"/>
          <p:cNvGrpSpPr/>
          <p:nvPr/>
        </p:nvGrpSpPr>
        <p:grpSpPr>
          <a:xfrm>
            <a:off x="6687278" y="2155858"/>
            <a:ext cx="2070462" cy="345717"/>
            <a:chOff x="5330350" y="2313675"/>
            <a:chExt cx="3132318" cy="566100"/>
          </a:xfrm>
        </p:grpSpPr>
        <p:sp>
          <p:nvSpPr>
            <p:cNvPr id="487" name="Google Shape;487;p55"/>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5"/>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API Client Configuration</a:t>
              </a:r>
              <a:endParaRPr sz="900">
                <a:solidFill>
                  <a:srgbClr val="FFFFFF"/>
                </a:solidFill>
                <a:latin typeface="Lato"/>
                <a:ea typeface="Lato"/>
                <a:cs typeface="Lato"/>
                <a:sym typeface="Lato"/>
              </a:endParaRPr>
            </a:p>
          </p:txBody>
        </p:sp>
        <p:cxnSp>
          <p:nvCxnSpPr>
            <p:cNvPr id="489" name="Google Shape;489;p55"/>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Personal Goals</a:t>
            </a:r>
            <a:endParaRPr/>
          </a:p>
        </p:txBody>
      </p:sp>
      <p:sp>
        <p:nvSpPr>
          <p:cNvPr id="159" name="Google Shape;159;p20"/>
          <p:cNvSpPr txBox="1"/>
          <p:nvPr>
            <p:ph idx="2" type="body"/>
          </p:nvPr>
        </p:nvSpPr>
        <p:spPr>
          <a:xfrm>
            <a:off x="5167025" y="1059000"/>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The following were our defining goals when we set out to begin this project:</a:t>
            </a:r>
            <a:endParaRPr b="1" sz="1600">
              <a:solidFill>
                <a:schemeClr val="dk1"/>
              </a:solidFill>
            </a:endParaRPr>
          </a:p>
          <a:p>
            <a:pPr indent="-317500" lvl="0" marL="457200" rtl="0" algn="l">
              <a:spcBef>
                <a:spcPts val="1000"/>
              </a:spcBef>
              <a:spcAft>
                <a:spcPts val="0"/>
              </a:spcAft>
              <a:buClr>
                <a:srgbClr val="000000"/>
              </a:buClr>
              <a:buSzPts val="1400"/>
              <a:buChar char="●"/>
            </a:pPr>
            <a:r>
              <a:rPr b="1" lang="en" sz="1400">
                <a:solidFill>
                  <a:srgbClr val="000000"/>
                </a:solidFill>
              </a:rPr>
              <a:t>Expose ourselves to new tools and technologies</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Learn more about front-end development</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Work more closely with popular API’s</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Develop a product that we would want to use ourselves</a:t>
            </a:r>
            <a:endParaRPr b="1" sz="1400">
              <a:solidFill>
                <a:srgbClr val="000000"/>
              </a:solidFill>
            </a:endParaRPr>
          </a:p>
          <a:p>
            <a:pPr indent="0" lvl="0" marL="0" rtl="0" algn="l">
              <a:spcBef>
                <a:spcPts val="10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6"/>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twitterAPI.js</a:t>
            </a:r>
            <a:endParaRPr sz="1400">
              <a:solidFill>
                <a:srgbClr val="FFFFFF"/>
              </a:solidFill>
            </a:endParaRPr>
          </a:p>
        </p:txBody>
      </p:sp>
      <p:pic>
        <p:nvPicPr>
          <p:cNvPr id="496" name="Google Shape;496;p56"/>
          <p:cNvPicPr preferRelativeResize="0"/>
          <p:nvPr/>
        </p:nvPicPr>
        <p:blipFill>
          <a:blip r:embed="rId3">
            <a:alphaModFix/>
          </a:blip>
          <a:stretch>
            <a:fillRect/>
          </a:stretch>
        </p:blipFill>
        <p:spPr>
          <a:xfrm>
            <a:off x="1539200" y="145200"/>
            <a:ext cx="6065578" cy="4442301"/>
          </a:xfrm>
          <a:prstGeom prst="rect">
            <a:avLst/>
          </a:prstGeom>
          <a:noFill/>
          <a:ln>
            <a:noFill/>
          </a:ln>
        </p:spPr>
      </p:pic>
      <p:grpSp>
        <p:nvGrpSpPr>
          <p:cNvPr id="497" name="Google Shape;497;p56"/>
          <p:cNvGrpSpPr/>
          <p:nvPr/>
        </p:nvGrpSpPr>
        <p:grpSpPr>
          <a:xfrm>
            <a:off x="7501379" y="993450"/>
            <a:ext cx="1004825" cy="345735"/>
            <a:chOff x="5330350" y="2313646"/>
            <a:chExt cx="3181839" cy="566129"/>
          </a:xfrm>
        </p:grpSpPr>
        <p:sp>
          <p:nvSpPr>
            <p:cNvPr id="498" name="Google Shape;498;p56"/>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6"/>
            <p:cNvSpPr txBox="1"/>
            <p:nvPr/>
          </p:nvSpPr>
          <p:spPr>
            <a:xfrm>
              <a:off x="6225289" y="2313646"/>
              <a:ext cx="22869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API Call</a:t>
              </a:r>
              <a:endParaRPr sz="900">
                <a:solidFill>
                  <a:srgbClr val="FFFFFF"/>
                </a:solidFill>
                <a:latin typeface="Lato"/>
                <a:ea typeface="Lato"/>
                <a:cs typeface="Lato"/>
                <a:sym typeface="Lato"/>
              </a:endParaRPr>
            </a:p>
          </p:txBody>
        </p:sp>
        <p:cxnSp>
          <p:nvCxnSpPr>
            <p:cNvPr id="500" name="Google Shape;500;p56"/>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501" name="Google Shape;501;p56"/>
          <p:cNvGrpSpPr/>
          <p:nvPr/>
        </p:nvGrpSpPr>
        <p:grpSpPr>
          <a:xfrm>
            <a:off x="5639209" y="3324508"/>
            <a:ext cx="1862163" cy="345717"/>
            <a:chOff x="5330350" y="2313675"/>
            <a:chExt cx="3132318" cy="566100"/>
          </a:xfrm>
        </p:grpSpPr>
        <p:sp>
          <p:nvSpPr>
            <p:cNvPr id="502" name="Google Shape;502;p56"/>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6"/>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Embedded Formatting</a:t>
              </a:r>
              <a:endParaRPr sz="900">
                <a:solidFill>
                  <a:srgbClr val="FFFFFF"/>
                </a:solidFill>
                <a:latin typeface="Lato"/>
                <a:ea typeface="Lato"/>
                <a:cs typeface="Lato"/>
                <a:sym typeface="Lato"/>
              </a:endParaRPr>
            </a:p>
          </p:txBody>
        </p:sp>
        <p:cxnSp>
          <p:nvCxnSpPr>
            <p:cNvPr id="504" name="Google Shape;504;p56"/>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7"/>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indexTwitter.ejs</a:t>
            </a:r>
            <a:endParaRPr sz="1400">
              <a:solidFill>
                <a:srgbClr val="FFFFFF"/>
              </a:solidFill>
            </a:endParaRPr>
          </a:p>
        </p:txBody>
      </p:sp>
      <p:pic>
        <p:nvPicPr>
          <p:cNvPr id="511" name="Google Shape;511;p57"/>
          <p:cNvPicPr preferRelativeResize="0"/>
          <p:nvPr/>
        </p:nvPicPr>
        <p:blipFill>
          <a:blip r:embed="rId3">
            <a:alphaModFix/>
          </a:blip>
          <a:stretch>
            <a:fillRect/>
          </a:stretch>
        </p:blipFill>
        <p:spPr>
          <a:xfrm>
            <a:off x="456925" y="258276"/>
            <a:ext cx="8230125" cy="3477700"/>
          </a:xfrm>
          <a:prstGeom prst="rect">
            <a:avLst/>
          </a:prstGeom>
          <a:noFill/>
          <a:ln>
            <a:noFill/>
          </a:ln>
        </p:spPr>
      </p:pic>
      <p:pic>
        <p:nvPicPr>
          <p:cNvPr id="512" name="Google Shape;512;p57"/>
          <p:cNvPicPr preferRelativeResize="0"/>
          <p:nvPr/>
        </p:nvPicPr>
        <p:blipFill>
          <a:blip r:embed="rId4">
            <a:alphaModFix/>
          </a:blip>
          <a:stretch>
            <a:fillRect/>
          </a:stretch>
        </p:blipFill>
        <p:spPr>
          <a:xfrm>
            <a:off x="3019425" y="3922451"/>
            <a:ext cx="3105150" cy="638175"/>
          </a:xfrm>
          <a:prstGeom prst="rect">
            <a:avLst/>
          </a:prstGeom>
          <a:noFill/>
          <a:ln>
            <a:noFill/>
          </a:ln>
        </p:spPr>
      </p:pic>
      <p:grpSp>
        <p:nvGrpSpPr>
          <p:cNvPr id="513" name="Google Shape;513;p57"/>
          <p:cNvGrpSpPr/>
          <p:nvPr/>
        </p:nvGrpSpPr>
        <p:grpSpPr>
          <a:xfrm>
            <a:off x="2811498" y="603983"/>
            <a:ext cx="1683934" cy="345717"/>
            <a:chOff x="5330350" y="2313675"/>
            <a:chExt cx="3132318" cy="566100"/>
          </a:xfrm>
        </p:grpSpPr>
        <p:sp>
          <p:nvSpPr>
            <p:cNvPr id="514" name="Google Shape;514;p57"/>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7"/>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Partial View Import</a:t>
              </a:r>
              <a:endParaRPr sz="900">
                <a:solidFill>
                  <a:srgbClr val="FFFFFF"/>
                </a:solidFill>
                <a:latin typeface="Lato"/>
                <a:ea typeface="Lato"/>
                <a:cs typeface="Lato"/>
                <a:sym typeface="Lato"/>
              </a:endParaRPr>
            </a:p>
          </p:txBody>
        </p:sp>
        <p:cxnSp>
          <p:nvCxnSpPr>
            <p:cNvPr id="516" name="Google Shape;516;p57"/>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517" name="Google Shape;517;p57"/>
          <p:cNvGrpSpPr/>
          <p:nvPr/>
        </p:nvGrpSpPr>
        <p:grpSpPr>
          <a:xfrm>
            <a:off x="4429076" y="2341171"/>
            <a:ext cx="1443685" cy="345717"/>
            <a:chOff x="5330350" y="2313675"/>
            <a:chExt cx="3132318" cy="566100"/>
          </a:xfrm>
        </p:grpSpPr>
        <p:sp>
          <p:nvSpPr>
            <p:cNvPr id="518" name="Google Shape;518;p57"/>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7"/>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Selection</a:t>
              </a:r>
              <a:endParaRPr sz="900">
                <a:solidFill>
                  <a:srgbClr val="FFFFFF"/>
                </a:solidFill>
                <a:latin typeface="Lato"/>
                <a:ea typeface="Lato"/>
                <a:cs typeface="Lato"/>
                <a:sym typeface="Lato"/>
              </a:endParaRPr>
            </a:p>
          </p:txBody>
        </p:sp>
        <p:cxnSp>
          <p:nvCxnSpPr>
            <p:cNvPr id="520" name="Google Shape;520;p57"/>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5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8"/>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indexTwitter.ejs</a:t>
            </a:r>
            <a:endParaRPr sz="1400">
              <a:solidFill>
                <a:srgbClr val="FFFFFF"/>
              </a:solidFill>
            </a:endParaRPr>
          </a:p>
        </p:txBody>
      </p:sp>
      <p:pic>
        <p:nvPicPr>
          <p:cNvPr id="527" name="Google Shape;527;p58"/>
          <p:cNvPicPr preferRelativeResize="0"/>
          <p:nvPr/>
        </p:nvPicPr>
        <p:blipFill>
          <a:blip r:embed="rId3">
            <a:alphaModFix/>
          </a:blip>
          <a:stretch>
            <a:fillRect/>
          </a:stretch>
        </p:blipFill>
        <p:spPr>
          <a:xfrm>
            <a:off x="2124800" y="609850"/>
            <a:ext cx="4894400" cy="3485725"/>
          </a:xfrm>
          <a:prstGeom prst="rect">
            <a:avLst/>
          </a:prstGeom>
          <a:noFill/>
          <a:ln>
            <a:noFill/>
          </a:ln>
        </p:spPr>
      </p:pic>
      <p:grpSp>
        <p:nvGrpSpPr>
          <p:cNvPr id="528" name="Google Shape;528;p58"/>
          <p:cNvGrpSpPr/>
          <p:nvPr/>
        </p:nvGrpSpPr>
        <p:grpSpPr>
          <a:xfrm>
            <a:off x="5792047" y="1145008"/>
            <a:ext cx="2114628" cy="345717"/>
            <a:chOff x="5330350" y="2313675"/>
            <a:chExt cx="3132318" cy="566100"/>
          </a:xfrm>
        </p:grpSpPr>
        <p:sp>
          <p:nvSpPr>
            <p:cNvPr id="529" name="Google Shape;529;p58"/>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8"/>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Display Variables</a:t>
              </a:r>
              <a:endParaRPr sz="900">
                <a:solidFill>
                  <a:srgbClr val="FFFFFF"/>
                </a:solidFill>
                <a:latin typeface="Lato"/>
                <a:ea typeface="Lato"/>
                <a:cs typeface="Lato"/>
                <a:sym typeface="Lato"/>
              </a:endParaRPr>
            </a:p>
          </p:txBody>
        </p:sp>
        <p:cxnSp>
          <p:nvCxnSpPr>
            <p:cNvPr id="531" name="Google Shape;531;p58"/>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532" name="Google Shape;532;p58"/>
          <p:cNvGrpSpPr/>
          <p:nvPr/>
        </p:nvGrpSpPr>
        <p:grpSpPr>
          <a:xfrm>
            <a:off x="5049947" y="2179858"/>
            <a:ext cx="2114628" cy="345717"/>
            <a:chOff x="5330350" y="2313675"/>
            <a:chExt cx="3132318" cy="566100"/>
          </a:xfrm>
        </p:grpSpPr>
        <p:sp>
          <p:nvSpPr>
            <p:cNvPr id="533" name="Google Shape;533;p58"/>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8"/>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Display Variables</a:t>
              </a:r>
              <a:endParaRPr sz="900">
                <a:solidFill>
                  <a:srgbClr val="FFFFFF"/>
                </a:solidFill>
                <a:latin typeface="Lato"/>
                <a:ea typeface="Lato"/>
                <a:cs typeface="Lato"/>
                <a:sym typeface="Lato"/>
              </a:endParaRPr>
            </a:p>
          </p:txBody>
        </p:sp>
        <p:cxnSp>
          <p:nvCxnSpPr>
            <p:cNvPr id="535" name="Google Shape;535;p58"/>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536" name="Google Shape;536;p58"/>
          <p:cNvGrpSpPr/>
          <p:nvPr/>
        </p:nvGrpSpPr>
        <p:grpSpPr>
          <a:xfrm>
            <a:off x="5049947" y="2806008"/>
            <a:ext cx="2114628" cy="345717"/>
            <a:chOff x="5330350" y="2313675"/>
            <a:chExt cx="3132318" cy="566100"/>
          </a:xfrm>
        </p:grpSpPr>
        <p:sp>
          <p:nvSpPr>
            <p:cNvPr id="537" name="Google Shape;537;p58"/>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8"/>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Display Variables</a:t>
              </a:r>
              <a:endParaRPr sz="900">
                <a:solidFill>
                  <a:srgbClr val="FFFFFF"/>
                </a:solidFill>
                <a:latin typeface="Lato"/>
                <a:ea typeface="Lato"/>
                <a:cs typeface="Lato"/>
                <a:sym typeface="Lato"/>
              </a:endParaRPr>
            </a:p>
          </p:txBody>
        </p:sp>
        <p:cxnSp>
          <p:nvCxnSpPr>
            <p:cNvPr id="539" name="Google Shape;539;p58"/>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540" name="Google Shape;540;p58"/>
          <p:cNvGrpSpPr/>
          <p:nvPr/>
        </p:nvGrpSpPr>
        <p:grpSpPr>
          <a:xfrm>
            <a:off x="5049947" y="3432158"/>
            <a:ext cx="2114628" cy="345717"/>
            <a:chOff x="5330350" y="2313675"/>
            <a:chExt cx="3132318" cy="566100"/>
          </a:xfrm>
        </p:grpSpPr>
        <p:sp>
          <p:nvSpPr>
            <p:cNvPr id="541" name="Google Shape;541;p58"/>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8"/>
            <p:cNvSpPr txBox="1"/>
            <p:nvPr/>
          </p:nvSpPr>
          <p:spPr>
            <a:xfrm>
              <a:off x="6225268"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FFFFFF"/>
                  </a:solidFill>
                  <a:latin typeface="Lato"/>
                  <a:ea typeface="Lato"/>
                  <a:cs typeface="Lato"/>
                  <a:sym typeface="Lato"/>
                </a:rPr>
                <a:t>Media Display Variables</a:t>
              </a:r>
              <a:endParaRPr sz="900">
                <a:solidFill>
                  <a:srgbClr val="FFFFFF"/>
                </a:solidFill>
                <a:latin typeface="Lato"/>
                <a:ea typeface="Lato"/>
                <a:cs typeface="Lato"/>
                <a:sym typeface="Lato"/>
              </a:endParaRPr>
            </a:p>
          </p:txBody>
        </p:sp>
        <p:cxnSp>
          <p:nvCxnSpPr>
            <p:cNvPr id="543" name="Google Shape;543;p58"/>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5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9"/>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Partial Views</a:t>
            </a:r>
            <a:endParaRPr sz="1400">
              <a:solidFill>
                <a:srgbClr val="FFFFFF"/>
              </a:solidFill>
            </a:endParaRPr>
          </a:p>
        </p:txBody>
      </p:sp>
      <p:pic>
        <p:nvPicPr>
          <p:cNvPr id="550" name="Google Shape;550;p59"/>
          <p:cNvPicPr preferRelativeResize="0"/>
          <p:nvPr/>
        </p:nvPicPr>
        <p:blipFill>
          <a:blip r:embed="rId3">
            <a:alphaModFix/>
          </a:blip>
          <a:stretch>
            <a:fillRect/>
          </a:stretch>
        </p:blipFill>
        <p:spPr>
          <a:xfrm>
            <a:off x="777950" y="164375"/>
            <a:ext cx="7588100" cy="1113150"/>
          </a:xfrm>
          <a:prstGeom prst="rect">
            <a:avLst/>
          </a:prstGeom>
          <a:noFill/>
          <a:ln>
            <a:noFill/>
          </a:ln>
        </p:spPr>
      </p:pic>
      <p:pic>
        <p:nvPicPr>
          <p:cNvPr id="551" name="Google Shape;551;p59"/>
          <p:cNvPicPr preferRelativeResize="0"/>
          <p:nvPr/>
        </p:nvPicPr>
        <p:blipFill>
          <a:blip r:embed="rId4">
            <a:alphaModFix/>
          </a:blip>
          <a:stretch>
            <a:fillRect/>
          </a:stretch>
        </p:blipFill>
        <p:spPr>
          <a:xfrm>
            <a:off x="1123938" y="3935248"/>
            <a:ext cx="6896126" cy="656400"/>
          </a:xfrm>
          <a:prstGeom prst="rect">
            <a:avLst/>
          </a:prstGeom>
          <a:noFill/>
          <a:ln>
            <a:noFill/>
          </a:ln>
        </p:spPr>
      </p:pic>
      <p:pic>
        <p:nvPicPr>
          <p:cNvPr id="552" name="Google Shape;552;p59"/>
          <p:cNvPicPr preferRelativeResize="0"/>
          <p:nvPr/>
        </p:nvPicPr>
        <p:blipFill>
          <a:blip r:embed="rId5">
            <a:alphaModFix/>
          </a:blip>
          <a:stretch>
            <a:fillRect/>
          </a:stretch>
        </p:blipFill>
        <p:spPr>
          <a:xfrm>
            <a:off x="1765650" y="1429937"/>
            <a:ext cx="5612703" cy="2352924"/>
          </a:xfrm>
          <a:prstGeom prst="rect">
            <a:avLst/>
          </a:prstGeom>
          <a:noFill/>
          <a:ln>
            <a:noFill/>
          </a:ln>
        </p:spPr>
      </p:pic>
      <p:grpSp>
        <p:nvGrpSpPr>
          <p:cNvPr id="553" name="Google Shape;553;p59"/>
          <p:cNvGrpSpPr/>
          <p:nvPr/>
        </p:nvGrpSpPr>
        <p:grpSpPr>
          <a:xfrm>
            <a:off x="5648793" y="2867050"/>
            <a:ext cx="2070221" cy="351064"/>
            <a:chOff x="5330350" y="2304919"/>
            <a:chExt cx="3431496" cy="574856"/>
          </a:xfrm>
        </p:grpSpPr>
        <p:sp>
          <p:nvSpPr>
            <p:cNvPr id="554" name="Google Shape;554;p59"/>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9"/>
            <p:cNvSpPr txBox="1"/>
            <p:nvPr/>
          </p:nvSpPr>
          <p:spPr>
            <a:xfrm>
              <a:off x="6524446" y="2304919"/>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Page Links</a:t>
              </a:r>
              <a:endParaRPr sz="1100">
                <a:solidFill>
                  <a:srgbClr val="FFFFFF"/>
                </a:solidFill>
                <a:latin typeface="Lato"/>
                <a:ea typeface="Lato"/>
                <a:cs typeface="Lato"/>
                <a:sym typeface="Lato"/>
              </a:endParaRPr>
            </a:p>
          </p:txBody>
        </p:sp>
        <p:cxnSp>
          <p:nvCxnSpPr>
            <p:cNvPr id="556" name="Google Shape;556;p59"/>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557" name="Google Shape;557;p59"/>
          <p:cNvGrpSpPr/>
          <p:nvPr/>
        </p:nvGrpSpPr>
        <p:grpSpPr>
          <a:xfrm>
            <a:off x="6777993" y="4283875"/>
            <a:ext cx="1889717" cy="351064"/>
            <a:chOff x="5330350" y="2304919"/>
            <a:chExt cx="3132300" cy="574856"/>
          </a:xfrm>
        </p:grpSpPr>
        <p:sp>
          <p:nvSpPr>
            <p:cNvPr id="558" name="Google Shape;558;p59"/>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9"/>
            <p:cNvSpPr txBox="1"/>
            <p:nvPr/>
          </p:nvSpPr>
          <p:spPr>
            <a:xfrm>
              <a:off x="6200478" y="2304919"/>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Universal Scripts</a:t>
              </a:r>
              <a:endParaRPr sz="1100">
                <a:solidFill>
                  <a:srgbClr val="FFFFFF"/>
                </a:solidFill>
                <a:latin typeface="Lato"/>
                <a:ea typeface="Lato"/>
                <a:cs typeface="Lato"/>
                <a:sym typeface="Lato"/>
              </a:endParaRPr>
            </a:p>
          </p:txBody>
        </p:sp>
        <p:cxnSp>
          <p:nvCxnSpPr>
            <p:cNvPr id="560" name="Google Shape;560;p59"/>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grpSp>
        <p:nvGrpSpPr>
          <p:cNvPr id="561" name="Google Shape;561;p59"/>
          <p:cNvGrpSpPr/>
          <p:nvPr/>
        </p:nvGrpSpPr>
        <p:grpSpPr>
          <a:xfrm>
            <a:off x="5166653" y="120027"/>
            <a:ext cx="1945932" cy="345717"/>
            <a:chOff x="5330350" y="2313675"/>
            <a:chExt cx="3283165" cy="566100"/>
          </a:xfrm>
        </p:grpSpPr>
        <p:sp>
          <p:nvSpPr>
            <p:cNvPr id="562" name="Google Shape;562;p59"/>
            <p:cNvSpPr/>
            <p:nvPr/>
          </p:nvSpPr>
          <p:spPr>
            <a:xfrm>
              <a:off x="6175750" y="2313675"/>
              <a:ext cx="2286900" cy="566100"/>
            </a:xfrm>
            <a:prstGeom prst="roundRect">
              <a:avLst>
                <a:gd fmla="val 10171" name="adj"/>
              </a:avLst>
            </a:prstGeom>
            <a:solidFill>
              <a:srgbClr val="1A9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9"/>
            <p:cNvSpPr txBox="1"/>
            <p:nvPr/>
          </p:nvSpPr>
          <p:spPr>
            <a:xfrm>
              <a:off x="6376115" y="2313680"/>
              <a:ext cx="22374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Lato"/>
                  <a:ea typeface="Lato"/>
                  <a:cs typeface="Lato"/>
                  <a:sym typeface="Lato"/>
                </a:rPr>
                <a:t>Window Head</a:t>
              </a:r>
              <a:endParaRPr sz="1100">
                <a:solidFill>
                  <a:srgbClr val="FFFFFF"/>
                </a:solidFill>
                <a:latin typeface="Lato"/>
                <a:ea typeface="Lato"/>
                <a:cs typeface="Lato"/>
                <a:sym typeface="Lato"/>
              </a:endParaRPr>
            </a:p>
          </p:txBody>
        </p:sp>
        <p:cxnSp>
          <p:nvCxnSpPr>
            <p:cNvPr id="564" name="Google Shape;564;p59"/>
            <p:cNvCxnSpPr/>
            <p:nvPr/>
          </p:nvCxnSpPr>
          <p:spPr>
            <a:xfrm>
              <a:off x="5330350" y="2606478"/>
              <a:ext cx="845400" cy="0"/>
            </a:xfrm>
            <a:prstGeom prst="straightConnector1">
              <a:avLst/>
            </a:prstGeom>
            <a:noFill/>
            <a:ln cap="flat" cmpd="sng" w="28575">
              <a:solidFill>
                <a:srgbClr val="1A9988"/>
              </a:solidFill>
              <a:prstDash val="solid"/>
              <a:round/>
              <a:headEnd len="med" w="med" type="oval"/>
              <a:tailEnd len="sm" w="sm" type="none"/>
            </a:ln>
          </p:spPr>
        </p:cxn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Next Steps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575" name="Google Shape;575;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Integrating the database and adding login functionality</a:t>
            </a:r>
            <a:endParaRPr sz="1400"/>
          </a:p>
          <a:p>
            <a:pPr indent="-317500" lvl="0" marL="457200" rtl="0" algn="l">
              <a:spcBef>
                <a:spcPts val="1000"/>
              </a:spcBef>
              <a:spcAft>
                <a:spcPts val="0"/>
              </a:spcAft>
              <a:buSzPts val="1400"/>
              <a:buChar char="➔"/>
            </a:pPr>
            <a:r>
              <a:rPr lang="en" sz="1400"/>
              <a:t>Implementing a user preference system for topics and sources</a:t>
            </a:r>
            <a:endParaRPr sz="1400"/>
          </a:p>
          <a:p>
            <a:pPr indent="-317500" lvl="0" marL="457200" rtl="0" algn="l">
              <a:spcBef>
                <a:spcPts val="1000"/>
              </a:spcBef>
              <a:spcAft>
                <a:spcPts val="1000"/>
              </a:spcAft>
              <a:buSzPts val="1400"/>
              <a:buChar char="➔"/>
            </a:pPr>
            <a:r>
              <a:rPr lang="en" sz="1400"/>
              <a:t>Expanding upon the source variety by utilizing different API’s</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79" name="Shape 579"/>
        <p:cNvGrpSpPr/>
        <p:nvPr/>
      </p:nvGrpSpPr>
      <p:grpSpPr>
        <a:xfrm>
          <a:off x="0" y="0"/>
          <a:ext cx="0" cy="0"/>
          <a:chOff x="0" y="0"/>
          <a:chExt cx="0" cy="0"/>
        </a:xfrm>
      </p:grpSpPr>
      <p:sp>
        <p:nvSpPr>
          <p:cNvPr id="580" name="Google Shape;580;p6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86" name="Google Shape;586;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200">
                <a:solidFill>
                  <a:srgbClr val="333333"/>
                </a:solidFill>
                <a:highlight>
                  <a:srgbClr val="FFFFFF"/>
                </a:highlight>
              </a:rPr>
              <a:t>Anazodo, Tikue. “How 'Aggregation Theory' Is Fueling a Multi-Trillion Dollar Technology Revolution.” </a:t>
            </a:r>
            <a:r>
              <a:rPr i="1" lang="en" sz="1200">
                <a:solidFill>
                  <a:srgbClr val="333333"/>
                </a:solidFill>
              </a:rPr>
              <a:t>Medium.com</a:t>
            </a:r>
            <a:r>
              <a:rPr lang="en" sz="1200">
                <a:solidFill>
                  <a:srgbClr val="333333"/>
                </a:solidFill>
                <a:highlight>
                  <a:srgbClr val="FFFFFF"/>
                </a:highlight>
              </a:rPr>
              <a:t>, Medium, 1 Feb. 2016.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65" name="Google Shape;165;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 Aggregation</a:t>
            </a:r>
            <a:endParaRPr b="0"/>
          </a:p>
        </p:txBody>
      </p:sp>
      <p:sp>
        <p:nvSpPr>
          <p:cNvPr id="166" name="Google Shape;166;p21"/>
          <p:cNvSpPr txBox="1"/>
          <p:nvPr>
            <p:ph idx="1" type="subTitle"/>
          </p:nvPr>
        </p:nvSpPr>
        <p:spPr>
          <a:xfrm>
            <a:off x="730000" y="3050550"/>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Media aggregation is an increasingly growing market, with the 10 most valuable public consumer </a:t>
            </a:r>
            <a:r>
              <a:rPr lang="en" sz="1300"/>
              <a:t>internet</a:t>
            </a:r>
            <a:r>
              <a:rPr lang="en" sz="1300"/>
              <a:t> companies all providing some form of information aggregation.</a:t>
            </a:r>
            <a:r>
              <a:rPr baseline="30000" lang="en" sz="1300"/>
              <a:t>1</a:t>
            </a:r>
            <a:endParaRPr baseline="30000" sz="1300"/>
          </a:p>
        </p:txBody>
      </p:sp>
      <p:pic>
        <p:nvPicPr>
          <p:cNvPr id="167" name="Google Shape;167;p21"/>
          <p:cNvPicPr preferRelativeResize="0"/>
          <p:nvPr/>
        </p:nvPicPr>
        <p:blipFill>
          <a:blip r:embed="rId3">
            <a:alphaModFix/>
          </a:blip>
          <a:stretch>
            <a:fillRect/>
          </a:stretch>
        </p:blipFill>
        <p:spPr>
          <a:xfrm>
            <a:off x="4814548" y="1138925"/>
            <a:ext cx="4093775" cy="286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Motivation</a:t>
            </a:r>
            <a:endParaRPr/>
          </a:p>
        </p:txBody>
      </p:sp>
      <p:sp>
        <p:nvSpPr>
          <p:cNvPr id="173" name="Google Shape;173;p22"/>
          <p:cNvSpPr txBox="1"/>
          <p:nvPr>
            <p:ph idx="1" type="subTitle"/>
          </p:nvPr>
        </p:nvSpPr>
        <p:spPr>
          <a:xfrm>
            <a:off x="730000" y="2211525"/>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Seeing how aggregation technology is such a dominant part of our lives, we felt that it would be a good experience to attempt to create our own platform.</a:t>
            </a:r>
            <a:endParaRPr sz="1300"/>
          </a:p>
          <a:p>
            <a:pPr indent="0" lvl="0" marL="0" rtl="0" algn="l">
              <a:lnSpc>
                <a:spcPct val="115000"/>
              </a:lnSpc>
              <a:spcBef>
                <a:spcPts val="1000"/>
              </a:spcBef>
              <a:spcAft>
                <a:spcPts val="1000"/>
              </a:spcAft>
              <a:buNone/>
            </a:pPr>
            <a:r>
              <a:rPr lang="en" sz="1300"/>
              <a:t>By working closely with the API’s for popular media and news sites, we hoped to learn more about the capabilities and limitations of this form of technology.</a:t>
            </a:r>
            <a:endParaRPr sz="1300"/>
          </a:p>
        </p:txBody>
      </p:sp>
      <p:pic>
        <p:nvPicPr>
          <p:cNvPr id="174" name="Google Shape;174;p22"/>
          <p:cNvPicPr preferRelativeResize="0"/>
          <p:nvPr/>
        </p:nvPicPr>
        <p:blipFill>
          <a:blip r:embed="rId3">
            <a:alphaModFix/>
          </a:blip>
          <a:stretch>
            <a:fillRect/>
          </a:stretch>
        </p:blipFill>
        <p:spPr>
          <a:xfrm>
            <a:off x="5807575" y="623800"/>
            <a:ext cx="1122625" cy="1122625"/>
          </a:xfrm>
          <a:prstGeom prst="rect">
            <a:avLst/>
          </a:prstGeom>
          <a:noFill/>
          <a:ln>
            <a:noFill/>
          </a:ln>
        </p:spPr>
      </p:pic>
      <p:pic>
        <p:nvPicPr>
          <p:cNvPr id="175" name="Google Shape;175;p22"/>
          <p:cNvPicPr preferRelativeResize="0"/>
          <p:nvPr/>
        </p:nvPicPr>
        <p:blipFill>
          <a:blip r:embed="rId4">
            <a:alphaModFix/>
          </a:blip>
          <a:stretch>
            <a:fillRect/>
          </a:stretch>
        </p:blipFill>
        <p:spPr>
          <a:xfrm>
            <a:off x="7849488" y="1435200"/>
            <a:ext cx="1068500" cy="938726"/>
          </a:xfrm>
          <a:prstGeom prst="rect">
            <a:avLst/>
          </a:prstGeom>
          <a:noFill/>
          <a:ln>
            <a:noFill/>
          </a:ln>
        </p:spPr>
      </p:pic>
      <p:pic>
        <p:nvPicPr>
          <p:cNvPr id="176" name="Google Shape;176;p22"/>
          <p:cNvPicPr preferRelativeResize="0"/>
          <p:nvPr/>
        </p:nvPicPr>
        <p:blipFill>
          <a:blip r:embed="rId5">
            <a:alphaModFix/>
          </a:blip>
          <a:stretch>
            <a:fillRect/>
          </a:stretch>
        </p:blipFill>
        <p:spPr>
          <a:xfrm>
            <a:off x="6603438" y="3334025"/>
            <a:ext cx="1750676" cy="1185676"/>
          </a:xfrm>
          <a:prstGeom prst="rect">
            <a:avLst/>
          </a:prstGeom>
          <a:noFill/>
          <a:ln>
            <a:noFill/>
          </a:ln>
        </p:spPr>
      </p:pic>
      <p:pic>
        <p:nvPicPr>
          <p:cNvPr id="177" name="Google Shape;177;p22"/>
          <p:cNvPicPr preferRelativeResize="0"/>
          <p:nvPr/>
        </p:nvPicPr>
        <p:blipFill>
          <a:blip r:embed="rId6">
            <a:alphaModFix/>
          </a:blip>
          <a:stretch>
            <a:fillRect/>
          </a:stretch>
        </p:blipFill>
        <p:spPr>
          <a:xfrm>
            <a:off x="4796000" y="2211525"/>
            <a:ext cx="1397675" cy="1397675"/>
          </a:xfrm>
          <a:prstGeom prst="rect">
            <a:avLst/>
          </a:prstGeom>
          <a:noFill/>
          <a:ln>
            <a:noFill/>
          </a:ln>
        </p:spPr>
      </p:pic>
      <p:pic>
        <p:nvPicPr>
          <p:cNvPr descr="Open Chromebook laptop computer" id="178" name="Google Shape;178;p22"/>
          <p:cNvPicPr preferRelativeResize="0"/>
          <p:nvPr/>
        </p:nvPicPr>
        <p:blipFill rotWithShape="1">
          <a:blip r:embed="rId7">
            <a:alphaModFix/>
          </a:blip>
          <a:srcRect b="0" l="0" r="3344" t="0"/>
          <a:stretch/>
        </p:blipFill>
        <p:spPr>
          <a:xfrm>
            <a:off x="6407850" y="2128432"/>
            <a:ext cx="1203812" cy="713867"/>
          </a:xfrm>
          <a:prstGeom prst="rect">
            <a:avLst/>
          </a:prstGeom>
          <a:noFill/>
          <a:ln>
            <a:noFill/>
          </a:ln>
        </p:spPr>
      </p:pic>
      <p:pic>
        <p:nvPicPr>
          <p:cNvPr id="179" name="Google Shape;179;p22"/>
          <p:cNvPicPr preferRelativeResize="0"/>
          <p:nvPr/>
        </p:nvPicPr>
        <p:blipFill>
          <a:blip r:embed="rId8">
            <a:alphaModFix/>
          </a:blip>
          <a:stretch>
            <a:fillRect/>
          </a:stretch>
        </p:blipFill>
        <p:spPr>
          <a:xfrm rot="-2505635">
            <a:off x="5445132" y="1794292"/>
            <a:ext cx="857487" cy="643112"/>
          </a:xfrm>
          <a:prstGeom prst="rect">
            <a:avLst/>
          </a:prstGeom>
          <a:noFill/>
          <a:ln>
            <a:noFill/>
          </a:ln>
        </p:spPr>
      </p:pic>
      <p:pic>
        <p:nvPicPr>
          <p:cNvPr id="180" name="Google Shape;180;p22"/>
          <p:cNvPicPr preferRelativeResize="0"/>
          <p:nvPr/>
        </p:nvPicPr>
        <p:blipFill>
          <a:blip r:embed="rId8">
            <a:alphaModFix/>
          </a:blip>
          <a:stretch>
            <a:fillRect/>
          </a:stretch>
        </p:blipFill>
        <p:spPr>
          <a:xfrm rot="2913169">
            <a:off x="6848157" y="1186767"/>
            <a:ext cx="857487" cy="643111"/>
          </a:xfrm>
          <a:prstGeom prst="rect">
            <a:avLst/>
          </a:prstGeom>
          <a:noFill/>
          <a:ln>
            <a:noFill/>
          </a:ln>
        </p:spPr>
      </p:pic>
      <p:pic>
        <p:nvPicPr>
          <p:cNvPr id="181" name="Google Shape;181;p22"/>
          <p:cNvPicPr preferRelativeResize="0"/>
          <p:nvPr/>
        </p:nvPicPr>
        <p:blipFill>
          <a:blip r:embed="rId8">
            <a:alphaModFix/>
          </a:blip>
          <a:stretch>
            <a:fillRect/>
          </a:stretch>
        </p:blipFill>
        <p:spPr>
          <a:xfrm rot="7849946">
            <a:off x="7717282" y="2647142"/>
            <a:ext cx="857487" cy="643112"/>
          </a:xfrm>
          <a:prstGeom prst="rect">
            <a:avLst/>
          </a:prstGeom>
          <a:noFill/>
          <a:ln>
            <a:noFill/>
          </a:ln>
        </p:spPr>
      </p:pic>
      <p:pic>
        <p:nvPicPr>
          <p:cNvPr id="182" name="Google Shape;182;p22"/>
          <p:cNvPicPr preferRelativeResize="0"/>
          <p:nvPr/>
        </p:nvPicPr>
        <p:blipFill>
          <a:blip r:embed="rId8">
            <a:alphaModFix/>
          </a:blip>
          <a:stretch>
            <a:fillRect/>
          </a:stretch>
        </p:blipFill>
        <p:spPr>
          <a:xfrm rot="-8100025">
            <a:off x="6137657" y="3135592"/>
            <a:ext cx="857486" cy="6431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Requirements</a:t>
            </a:r>
            <a:endParaRPr/>
          </a:p>
        </p:txBody>
      </p:sp>
      <p:sp>
        <p:nvSpPr>
          <p:cNvPr id="188" name="Google Shape;188;p23"/>
          <p:cNvSpPr txBox="1"/>
          <p:nvPr/>
        </p:nvSpPr>
        <p:spPr>
          <a:xfrm>
            <a:off x="729450" y="2171375"/>
            <a:ext cx="6968700" cy="19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It is worth noting that when specifying our requirements, we were aiming to depict our concept of the complete project. At this point we have determined that certain features will not be implemented within the scope of this class, but these components will still be described in our documentation.</a:t>
            </a:r>
            <a:endParaRPr sz="18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Features</a:t>
            </a:r>
            <a:endParaRPr/>
          </a:p>
        </p:txBody>
      </p:sp>
      <p:sp>
        <p:nvSpPr>
          <p:cNvPr id="194" name="Google Shape;194;p24"/>
          <p:cNvSpPr txBox="1"/>
          <p:nvPr/>
        </p:nvSpPr>
        <p:spPr>
          <a:xfrm>
            <a:off x="4869375" y="598750"/>
            <a:ext cx="3975000" cy="396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Account Creation</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The system shall allow for account creation and logging-in to </a:t>
            </a:r>
            <a:r>
              <a:rPr lang="en" sz="1100">
                <a:latin typeface="Lato"/>
                <a:ea typeface="Lato"/>
                <a:cs typeface="Lato"/>
                <a:sym typeface="Lato"/>
              </a:rPr>
              <a:t>existing accounts</a:t>
            </a:r>
            <a:r>
              <a:rPr lang="en" sz="1100">
                <a:latin typeface="Lato"/>
                <a:ea typeface="Lato"/>
                <a:cs typeface="Lato"/>
                <a:sym typeface="Lato"/>
              </a:rPr>
              <a:t>. Medium priority feature, medium cost (depends on database integration)</a:t>
            </a:r>
            <a:endParaRPr sz="1100">
              <a:latin typeface="Lato"/>
              <a:ea typeface="Lato"/>
              <a:cs typeface="Lato"/>
              <a:sym typeface="Lato"/>
            </a:endParaRPr>
          </a:p>
          <a:p>
            <a:pPr indent="0" lvl="0" marL="914400" rtl="0" algn="l">
              <a:spcBef>
                <a:spcPts val="0"/>
              </a:spcBef>
              <a:spcAft>
                <a:spcPts val="0"/>
              </a:spcAft>
              <a:buNone/>
            </a:pPr>
            <a:r>
              <a:t/>
            </a:r>
            <a:endParaRPr sz="11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REQ-1: The system shall prompt new users to create an account with a username and password.</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REQ-2: The system shall prevent new accounts from being made using credentials in-use by other accounts.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REQ-3: The system shall allow returning users to log-in using previously provided credentials.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REQ-4: The system shall notify the user if provided credentials have not been used to create an account.</a:t>
            </a:r>
            <a:endParaRPr sz="11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Features</a:t>
            </a:r>
            <a:endParaRPr/>
          </a:p>
        </p:txBody>
      </p:sp>
      <p:sp>
        <p:nvSpPr>
          <p:cNvPr id="200" name="Google Shape;200;p25"/>
          <p:cNvSpPr txBox="1"/>
          <p:nvPr/>
        </p:nvSpPr>
        <p:spPr>
          <a:xfrm>
            <a:off x="4869375" y="598750"/>
            <a:ext cx="3975000" cy="3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   2. 	News/Media Article Display</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The platform shall retrieve news and media articles from external sources and display them on the formatted home page. High priority feature, basis of the entire platform. High cost feature, depends on integrating several different API’s and creating a standardized formatting template.</a:t>
            </a:r>
            <a:endParaRPr sz="1100">
              <a:latin typeface="Lato"/>
              <a:ea typeface="Lato"/>
              <a:cs typeface="Lato"/>
              <a:sym typeface="Lato"/>
            </a:endParaRPr>
          </a:p>
          <a:p>
            <a:pPr indent="0" lvl="0" marL="914400" rtl="0" algn="l">
              <a:spcBef>
                <a:spcPts val="0"/>
              </a:spcBef>
              <a:spcAft>
                <a:spcPts val="0"/>
              </a:spcAft>
              <a:buNone/>
            </a:pPr>
            <a:r>
              <a:t/>
            </a:r>
            <a:endParaRPr sz="11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REQ-1: The platform will automatically retrieve the latest set of news and media articles from the set of prefered sources upon the user logging-in.</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REQ-2: </a:t>
            </a:r>
            <a:r>
              <a:rPr lang="en" sz="1200">
                <a:latin typeface="Lato"/>
                <a:ea typeface="Lato"/>
                <a:cs typeface="Lato"/>
                <a:sym typeface="Lato"/>
              </a:rPr>
              <a:t>The platform will display the latest set of news and media articles in a standardized formatting.</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REQ-3: </a:t>
            </a:r>
            <a:r>
              <a:rPr lang="en" sz="1200">
                <a:latin typeface="Lato"/>
                <a:ea typeface="Lato"/>
                <a:cs typeface="Lato"/>
                <a:sym typeface="Lato"/>
              </a:rPr>
              <a:t>In the case where the platform fails to retrieve a news or media article, the platform will notate this by displaying a connection issue message in the place of the article.</a:t>
            </a:r>
            <a:endParaRPr sz="12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